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65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4" autoAdjust="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6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0FCF45A-2E4B-14F3-E569-75420467438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37E8081-D2F4-6D0B-F3BF-E0E8C5E056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A1865C21-97E2-146A-B64A-D6CB238376F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18C421A3-54DD-2C18-06CB-B7E5D26E89B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9F519241-B346-EC21-39F1-70691DDD4FD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 alt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DE055C7F-D4F0-3F9A-1605-81FAD0830D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C1B0FD-DD5A-46FC-A272-55CF55902F1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C7638FB-6B72-9ACF-750C-4517272EC9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1DF04C-229F-46AE-ADD7-117AAD97B341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BCD33788-F185-6DB1-67F2-13642CDB9FF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43E6412-2E38-45BE-C766-92E790EC46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D620A2E-1F6F-8756-A48B-DBC6E4E6AB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1032C-704F-4144-83DA-FD87F8A0AF4A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E2B3A211-1DEC-5C24-002B-E324B409AC9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4101DB4-4B9F-742D-53A4-FB592982E0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9868CA3-0044-2CF4-1386-C49647DF1C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1722B2-A9D1-482C-B3AB-ECC6862C62D5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00191A9F-FD3D-B694-B98B-9BA4AC3063F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604A13F8-EDB6-9823-430E-0F54837236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95F679C-3578-6F56-7C54-C5EA75A178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FEFF2F-F0E9-4593-807F-512237F01AD4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036EA086-F675-433C-E5F2-3AAEAB695DD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8FBF3F9-99D0-FEBA-A071-CEDA4B4AFD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D39F663-FDA9-A855-F7BA-17F85A2574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C400E6-4868-4EC0-8B7A-F9CF8658E604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DAF0529B-7C18-64BE-B756-6E6CCAA0EC7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6FFDB24-CD8A-B332-1E6D-8CCB2814F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A58CC09-EC0E-8C7F-1AA3-FCB10BEF77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394C6C-FED5-425E-B0A5-66FF8B7733D9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6F546387-DB43-9660-5AFA-DA4C6949028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BF8436B-C3B8-FC68-0B0C-45D6B6C758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13278F2-16F3-E63E-9361-70F91D2483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043616-D9EF-4DAA-AFBB-E5BDA014996B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5F3D580D-4E71-3CFB-E883-C3E131AC49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AD9DAF3-1BC6-CA3B-5DC0-4AE085AA3B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E49DC-6CA9-DD1A-B7F7-42302845C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8859C4-2914-25DA-E83C-39D401559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DA859-F3D7-8AC4-DE2B-B556E7AD2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69C93-3C4F-DB0A-6218-E14FD0C3D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40398-A502-84A7-0E93-483E5D28A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0D1FB-5703-4152-9895-50ACCCEBA3A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2240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733EA-8169-1894-6B11-096B6A086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BD3FFD-69D6-6511-6EB4-5EFCE121C4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AAE22-D5DA-88EB-7BED-50300012D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65E9D-0092-0B76-ED57-011ED722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301AB-CEB2-EE65-E4BA-3718C7141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8FC3E-5EEE-47E1-9B81-449861A79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022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909A82-1675-A3F4-D055-C587798981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9825AB-B96D-EFE0-98A1-4E37B6932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ABBF8-DDFC-C32E-4BCF-00E4926B3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AFA61-88CA-5A12-59EB-1E94AAFAA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43264-D82B-88B7-C630-ED7C42157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3E841-988E-4F8B-B533-61F61D16B2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760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9AF27-B5F8-2A45-B4C1-06724EC2E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F3A04-AE0E-1D1B-2C13-D6CD5F860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91E6A-388E-1C45-535C-D60D52D68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797A3-52F2-FD67-0359-15CA96606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4DB3A-CE9C-FF15-0558-613C95703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7E048-367C-4767-8E97-5F1B805BA1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3145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679BA-984B-A054-EDF4-A04EC5EFC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95452A-9E1F-C355-FFD6-2D570AC4C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3F2B1-F413-005B-A172-6F7E8F274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4FFE6-FECE-B80F-0C10-C6313973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74026-DCD2-FF24-896A-BD2404A16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23BE8-AB1C-4DFB-8AAE-7D35D9AB90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994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ACC36-F800-D9E4-AC60-A7F509F02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A88E0-EF14-522D-9AFA-9C003A96E7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9AFE3-7C9A-7DCF-8FA4-A8D72C9B35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578AA-A990-2D38-C0D0-1990BCBD4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B704AB-C6B4-857E-2803-35B3989F0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421128-43AE-0E53-6C51-28AA3927C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5E526-8CAA-451E-8B51-46A3B67B996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5636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FCE87-07E3-DCB6-9120-DB82741C3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1F6054-2CAA-A227-9EF7-A1403D09B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EB139-5D83-0F77-728A-ACDED46F8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DA7E1F-4BA9-16B1-AD34-522488D907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A43A6A-2A40-05F5-C920-3A717B9D96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0CC654-178C-0125-548E-394D213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7C1220-D366-E1C4-6931-9F5FB9B3C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C5B834-DD59-00A6-4B23-025322327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9007C-0FEA-4548-9A4F-F5E8AB3A85B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5613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69232-37D1-C975-D564-B2DC72B66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EC8AB7-AD35-D342-6294-7A176E393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2D7AB2-42A0-8E05-F95A-57D45DBC3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59D422-2EFF-8522-3CDF-A919EA523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A2B6B-14B9-4C91-93A3-80DC3D8674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5732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F75F63-3321-51D3-0C2C-271E0B485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C6B963-FD49-C637-1815-2B20AE112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CDD1DE-26BC-8D9F-5D17-2D140732C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DF451-E5F0-4F11-B99C-A0C58262A6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3200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CA1B0-3E40-B786-6888-A9F43F5A3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FC1B4-A982-CCBF-FBD3-C17ADAB09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4320D1-3255-042E-5245-7D30C1FF7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E69300-F014-B6BB-5F70-9C0DB10E2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F44509-042C-B9BB-AD19-F75334646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E57F1-6BA6-C11D-3435-4D7909506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E7DFF-7DD4-4E9D-907B-229465AE5B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85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14185-C06A-EA25-9578-0C483238A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1D6CE0-5057-83EC-EA90-F994F4AC19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705B2B-4DE6-0382-90CC-49AC0540EF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9EFDB3-43D1-1E1D-CAFA-9F80B752A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BDECB-5A1B-6175-823C-DCB90821E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0E7E0-EDE8-56E0-5ED8-5498A676C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F3664-779B-48DE-9407-8B1589A4D97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754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390953D-E769-6D26-8F1A-6DB57DAC08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4AD7924-841E-58DD-4080-7ECFD8BB2C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0CF7397-8346-F9A9-7AB7-304A77441B7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5237A74-88D5-6028-C45A-0DBC24C93A7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7E6E45D-C04C-C30D-726E-14DA0CA676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2280B8D-1006-49B5-8B3B-3B93E01590A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EA97231-F0E8-632F-8ADB-D0456F22D9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535238"/>
            <a:ext cx="7772400" cy="1470025"/>
          </a:xfrm>
        </p:spPr>
        <p:txBody>
          <a:bodyPr anchor="ctr"/>
          <a:lstStyle/>
          <a:p>
            <a:r>
              <a:rPr lang="en-GB" altLang="en-US" sz="4400" b="1">
                <a:solidFill>
                  <a:srgbClr val="FFFF00"/>
                </a:solidFill>
                <a:latin typeface="Comic Sans MS" panose="030F0702030302020204" pitchFamily="66" charset="0"/>
              </a:rPr>
              <a:t>Electrophilic addition.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A41A043-C12C-3034-3E54-D1516959B03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55700" y="4340225"/>
            <a:ext cx="6800850" cy="1752600"/>
          </a:xfrm>
        </p:spPr>
        <p:txBody>
          <a:bodyPr/>
          <a:lstStyle/>
          <a:p>
            <a:r>
              <a:rPr lang="en-GB" altLang="en-US" sz="4000" b="1">
                <a:solidFill>
                  <a:srgbClr val="CC3300"/>
                </a:solidFill>
                <a:latin typeface="Comic Sans MS" panose="030F0702030302020204" pitchFamily="66" charset="0"/>
              </a:rPr>
              <a:t>Ethene and bromine liquid at room temperature.</a:t>
            </a:r>
          </a:p>
        </p:txBody>
      </p:sp>
      <p:pic>
        <p:nvPicPr>
          <p:cNvPr id="6149" name="Picture 5">
            <a:extLst>
              <a:ext uri="{FF2B5EF4-FFF2-40B4-BE49-F238E27FC236}">
                <a16:creationId xmlns:a16="http://schemas.microsoft.com/office/drawing/2014/main" id="{1FD48D8C-484C-7D20-D79A-AA885F88B40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476250"/>
            <a:ext cx="3744912" cy="214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0" name="Text Box 32">
            <a:extLst>
              <a:ext uri="{FF2B5EF4-FFF2-40B4-BE49-F238E27FC236}">
                <a16:creationId xmlns:a16="http://schemas.microsoft.com/office/drawing/2014/main" id="{5BC31AAF-EC0A-9ABD-2B75-C8BEC1BFC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125538"/>
            <a:ext cx="576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H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4681DB90-C5BD-6293-130D-3E0F596A2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2132013"/>
            <a:ext cx="576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C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FB766BEF-D0C9-A804-707B-A14B0B35A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2151063"/>
            <a:ext cx="576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C</a:t>
            </a:r>
          </a:p>
        </p:txBody>
      </p:sp>
      <p:sp>
        <p:nvSpPr>
          <p:cNvPr id="2054" name="Line 6">
            <a:extLst>
              <a:ext uri="{FF2B5EF4-FFF2-40B4-BE49-F238E27FC236}">
                <a16:creationId xmlns:a16="http://schemas.microsoft.com/office/drawing/2014/main" id="{4B15BEE2-CF01-922E-155A-B65B5C93604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3713" y="2347913"/>
            <a:ext cx="86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5" name="Line 7">
            <a:extLst>
              <a:ext uri="{FF2B5EF4-FFF2-40B4-BE49-F238E27FC236}">
                <a16:creationId xmlns:a16="http://schemas.microsoft.com/office/drawing/2014/main" id="{2C810CDD-DB2E-91BC-576D-454CCDCC5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3713" y="2636838"/>
            <a:ext cx="86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56517B91-524E-4740-7774-B6E628467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6831013"/>
            <a:ext cx="1368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Br</a:t>
            </a:r>
            <a:r>
              <a:rPr lang="el-GR" altLang="en-US" sz="4000" b="1" baseline="30000"/>
              <a:t>δ</a:t>
            </a:r>
            <a:r>
              <a:rPr lang="en-GB" altLang="en-US" sz="4000" b="1" baseline="30000"/>
              <a:t>+</a:t>
            </a:r>
            <a:endParaRPr lang="el-GR" altLang="en-US" sz="4000" b="1"/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943170D5-46B9-A34B-91BE-40A70CE5A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8199438"/>
            <a:ext cx="1079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Br</a:t>
            </a:r>
            <a:r>
              <a:rPr lang="el-GR" altLang="en-US" sz="4000" b="1" baseline="30000"/>
              <a:t>δ</a:t>
            </a:r>
            <a:r>
              <a:rPr lang="en-GB" altLang="en-US" sz="4000" b="1" baseline="30000"/>
              <a:t>-</a:t>
            </a:r>
            <a:endParaRPr lang="el-GR" altLang="en-US" sz="4000" b="1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AF841231-4D62-3A92-E92D-41178CFE6C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6375" y="7459663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75" name="Line 27">
            <a:extLst>
              <a:ext uri="{FF2B5EF4-FFF2-40B4-BE49-F238E27FC236}">
                <a16:creationId xmlns:a16="http://schemas.microsoft.com/office/drawing/2014/main" id="{CB4FE526-146A-85A5-07F4-4BBAA456F1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7675" y="1628775"/>
            <a:ext cx="576263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76" name="Line 28">
            <a:extLst>
              <a:ext uri="{FF2B5EF4-FFF2-40B4-BE49-F238E27FC236}">
                <a16:creationId xmlns:a16="http://schemas.microsoft.com/office/drawing/2014/main" id="{5505C868-7C33-20D2-51A8-6F397318FC7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2781300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77" name="Text Box 29">
            <a:extLst>
              <a:ext uri="{FF2B5EF4-FFF2-40B4-BE49-F238E27FC236}">
                <a16:creationId xmlns:a16="http://schemas.microsoft.com/office/drawing/2014/main" id="{A2151D51-9C0A-CCC4-54F3-0012C32DB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3087688"/>
            <a:ext cx="5762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H</a:t>
            </a:r>
          </a:p>
        </p:txBody>
      </p:sp>
      <p:sp>
        <p:nvSpPr>
          <p:cNvPr id="2078" name="Text Box 30">
            <a:extLst>
              <a:ext uri="{FF2B5EF4-FFF2-40B4-BE49-F238E27FC236}">
                <a16:creationId xmlns:a16="http://schemas.microsoft.com/office/drawing/2014/main" id="{CCD87985-22E9-DEBE-91E2-28A219225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1196975"/>
            <a:ext cx="576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H</a:t>
            </a:r>
          </a:p>
        </p:txBody>
      </p:sp>
      <p:sp>
        <p:nvSpPr>
          <p:cNvPr id="2079" name="Text Box 31">
            <a:extLst>
              <a:ext uri="{FF2B5EF4-FFF2-40B4-BE49-F238E27FC236}">
                <a16:creationId xmlns:a16="http://schemas.microsoft.com/office/drawing/2014/main" id="{E7E15F0D-F3E9-9104-DC7F-A624C809F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068638"/>
            <a:ext cx="5762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H</a:t>
            </a:r>
          </a:p>
        </p:txBody>
      </p:sp>
      <p:sp>
        <p:nvSpPr>
          <p:cNvPr id="2081" name="Line 33">
            <a:extLst>
              <a:ext uri="{FF2B5EF4-FFF2-40B4-BE49-F238E27FC236}">
                <a16:creationId xmlns:a16="http://schemas.microsoft.com/office/drawing/2014/main" id="{1A825ED0-F89C-0AD1-B05B-6F5A92925B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1188" y="2563813"/>
            <a:ext cx="576262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82" name="Line 34">
            <a:extLst>
              <a:ext uri="{FF2B5EF4-FFF2-40B4-BE49-F238E27FC236}">
                <a16:creationId xmlns:a16="http://schemas.microsoft.com/office/drawing/2014/main" id="{5417A983-A2F2-88B4-C272-C45C0CDE20D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1700213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16" name="Text Box 68">
            <a:extLst>
              <a:ext uri="{FF2B5EF4-FFF2-40B4-BE49-F238E27FC236}">
                <a16:creationId xmlns:a16="http://schemas.microsoft.com/office/drawing/2014/main" id="{4F3BC3D3-90C4-BFFA-3AE5-058B27FB3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4083050"/>
            <a:ext cx="37449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 b="1">
                <a:solidFill>
                  <a:srgbClr val="FFFF00"/>
                </a:solidFill>
                <a:latin typeface="Comic Sans MS" panose="030F0702030302020204" pitchFamily="66" charset="0"/>
              </a:rPr>
              <a:t>Polarised</a:t>
            </a:r>
          </a:p>
        </p:txBody>
      </p:sp>
      <p:sp>
        <p:nvSpPr>
          <p:cNvPr id="2117" name="Text Box 69">
            <a:extLst>
              <a:ext uri="{FF2B5EF4-FFF2-40B4-BE49-F238E27FC236}">
                <a16:creationId xmlns:a16="http://schemas.microsoft.com/office/drawing/2014/main" id="{E1253901-F710-7497-BEFF-6EE48A5C3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3068638"/>
            <a:ext cx="37449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 b="1">
                <a:solidFill>
                  <a:srgbClr val="FFFF00"/>
                </a:solidFill>
                <a:latin typeface="Comic Sans MS" panose="030F0702030302020204" pitchFamily="66" charset="0"/>
              </a:rPr>
              <a:t>Electrophile</a:t>
            </a:r>
          </a:p>
        </p:txBody>
      </p:sp>
      <p:sp>
        <p:nvSpPr>
          <p:cNvPr id="2118" name="Rectangle 70">
            <a:extLst>
              <a:ext uri="{FF2B5EF4-FFF2-40B4-BE49-F238E27FC236}">
                <a16:creationId xmlns:a16="http://schemas.microsoft.com/office/drawing/2014/main" id="{0FA2C587-F311-5A29-9655-BBCB7C033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6858000"/>
            <a:ext cx="504825" cy="3873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19" name="Rectangle 71">
            <a:extLst>
              <a:ext uri="{FF2B5EF4-FFF2-40B4-BE49-F238E27FC236}">
                <a16:creationId xmlns:a16="http://schemas.microsoft.com/office/drawing/2014/main" id="{77EC422F-1836-6EC7-4960-20977F6F4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8253413"/>
            <a:ext cx="360362" cy="431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 -0.49942 " pathEditMode="relative" ptsTypes="AA">
                                      <p:cBhvr>
                                        <p:cTn id="6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 -0.49942 " pathEditMode="relative" ptsTypes="AA">
                                      <p:cBhvr>
                                        <p:cTn id="8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 -0.49942 " pathEditMode="relative" ptsTypes="AA">
                                      <p:cBhvr>
                                        <p:cTn id="10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 -0.49942 " pathEditMode="relative" ptsTypes="AA">
                                      <p:cBhvr>
                                        <p:cTn id="12" dur="2000" fill="hold"/>
                                        <p:tgtEl>
                                          <p:spTgt spid="2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 -0.49942 " pathEditMode="relative" ptsTypes="AA">
                                      <p:cBhvr>
                                        <p:cTn id="14" dur="2000" fill="hold"/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0"/>
                                        <p:tgtEl>
                                          <p:spTgt spid="2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0"/>
                                        <p:tgtEl>
                                          <p:spTgt spid="2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2057" grpId="0"/>
      <p:bldP spid="21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4411BA6E-3D96-933D-FA34-1B4BD66E9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125538"/>
            <a:ext cx="576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H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90CAFE0F-86D9-DF20-6237-B255459EC2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2132013"/>
            <a:ext cx="576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C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5833A6A1-55C9-968C-47A0-6618F25A7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2151063"/>
            <a:ext cx="576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C</a:t>
            </a:r>
          </a:p>
        </p:txBody>
      </p:sp>
      <p:sp>
        <p:nvSpPr>
          <p:cNvPr id="3077" name="Line 5">
            <a:extLst>
              <a:ext uri="{FF2B5EF4-FFF2-40B4-BE49-F238E27FC236}">
                <a16:creationId xmlns:a16="http://schemas.microsoft.com/office/drawing/2014/main" id="{805F6DA4-8C06-BF80-F634-0A94EEFA9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3713" y="2347913"/>
            <a:ext cx="86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64AA2866-292F-0CE7-6C0D-0A32649DDC1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3713" y="2636838"/>
            <a:ext cx="86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66888025-B52A-3800-3FFE-7EF73A995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3716338"/>
            <a:ext cx="1944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3600" b="1"/>
              <a:t>Br </a:t>
            </a:r>
            <a:r>
              <a:rPr lang="el-GR" altLang="en-US" sz="3600" b="1" baseline="30000"/>
              <a:t>δ</a:t>
            </a:r>
            <a:r>
              <a:rPr lang="en-GB" altLang="en-US" sz="4000" b="1" baseline="30000"/>
              <a:t>+</a:t>
            </a:r>
            <a:endParaRPr lang="el-GR" altLang="en-US" sz="4000" b="1"/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DF4F4AE0-8296-3989-AC4D-B0D61E271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5084763"/>
            <a:ext cx="1079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Br</a:t>
            </a:r>
            <a:r>
              <a:rPr lang="el-GR" altLang="en-US" sz="4000" b="1" baseline="30000"/>
              <a:t>δ</a:t>
            </a:r>
            <a:r>
              <a:rPr lang="en-GB" altLang="en-US" sz="4000" b="1" baseline="30000"/>
              <a:t>-</a:t>
            </a:r>
            <a:endParaRPr lang="el-GR" altLang="en-US" sz="4000" b="1"/>
          </a:p>
        </p:txBody>
      </p:sp>
      <p:sp>
        <p:nvSpPr>
          <p:cNvPr id="3081" name="Line 9">
            <a:extLst>
              <a:ext uri="{FF2B5EF4-FFF2-40B4-BE49-F238E27FC236}">
                <a16:creationId xmlns:a16="http://schemas.microsoft.com/office/drawing/2014/main" id="{1879CC7D-A904-3D4D-287F-C92ED2E4FF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6375" y="4344988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2" name="Line 10">
            <a:extLst>
              <a:ext uri="{FF2B5EF4-FFF2-40B4-BE49-F238E27FC236}">
                <a16:creationId xmlns:a16="http://schemas.microsoft.com/office/drawing/2014/main" id="{2B802E33-EE07-BA8A-AD89-FA15E31F3E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7675" y="1628775"/>
            <a:ext cx="576263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3" name="Line 11">
            <a:extLst>
              <a:ext uri="{FF2B5EF4-FFF2-40B4-BE49-F238E27FC236}">
                <a16:creationId xmlns:a16="http://schemas.microsoft.com/office/drawing/2014/main" id="{064FF7EF-961B-C173-2879-95CD42CCC0F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2781300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4" name="Text Box 12">
            <a:extLst>
              <a:ext uri="{FF2B5EF4-FFF2-40B4-BE49-F238E27FC236}">
                <a16:creationId xmlns:a16="http://schemas.microsoft.com/office/drawing/2014/main" id="{79DC6FD3-9702-0299-89EF-A08B077B3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3087688"/>
            <a:ext cx="5762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H</a:t>
            </a:r>
          </a:p>
        </p:txBody>
      </p:sp>
      <p:sp>
        <p:nvSpPr>
          <p:cNvPr id="3085" name="Text Box 13">
            <a:extLst>
              <a:ext uri="{FF2B5EF4-FFF2-40B4-BE49-F238E27FC236}">
                <a16:creationId xmlns:a16="http://schemas.microsoft.com/office/drawing/2014/main" id="{55E3C759-04CA-1499-3CE5-069F2806B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1196975"/>
            <a:ext cx="576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H</a:t>
            </a:r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id="{FE4B6748-2362-60B6-DE13-60F9B5B5A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068638"/>
            <a:ext cx="5762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H</a:t>
            </a:r>
          </a:p>
        </p:txBody>
      </p:sp>
      <p:sp>
        <p:nvSpPr>
          <p:cNvPr id="3087" name="Line 15">
            <a:extLst>
              <a:ext uri="{FF2B5EF4-FFF2-40B4-BE49-F238E27FC236}">
                <a16:creationId xmlns:a16="http://schemas.microsoft.com/office/drawing/2014/main" id="{3FEDD746-BCAD-C7ED-1FA7-7973EC60FB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1188" y="2563813"/>
            <a:ext cx="576262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" name="Line 16">
            <a:extLst>
              <a:ext uri="{FF2B5EF4-FFF2-40B4-BE49-F238E27FC236}">
                <a16:creationId xmlns:a16="http://schemas.microsoft.com/office/drawing/2014/main" id="{411291E1-7CF8-0E9C-BC7B-FC547875D1F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213" y="1700213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0" name="Text Box 18">
            <a:extLst>
              <a:ext uri="{FF2B5EF4-FFF2-40B4-BE49-F238E27FC236}">
                <a16:creationId xmlns:a16="http://schemas.microsoft.com/office/drawing/2014/main" id="{27C4D8D7-FCDB-A874-33F4-6079A4733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1987550"/>
            <a:ext cx="5762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C</a:t>
            </a:r>
          </a:p>
        </p:txBody>
      </p:sp>
      <p:sp>
        <p:nvSpPr>
          <p:cNvPr id="3091" name="Text Box 19">
            <a:extLst>
              <a:ext uri="{FF2B5EF4-FFF2-40B4-BE49-F238E27FC236}">
                <a16:creationId xmlns:a16="http://schemas.microsoft.com/office/drawing/2014/main" id="{933A44EC-AA98-E998-F4CF-7AB08F246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2006600"/>
            <a:ext cx="5762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C</a:t>
            </a:r>
          </a:p>
        </p:txBody>
      </p:sp>
      <p:sp>
        <p:nvSpPr>
          <p:cNvPr id="3092" name="Line 20">
            <a:extLst>
              <a:ext uri="{FF2B5EF4-FFF2-40B4-BE49-F238E27FC236}">
                <a16:creationId xmlns:a16="http://schemas.microsoft.com/office/drawing/2014/main" id="{11581DFF-3D8C-969F-E2BC-D81B290B3BF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2225" y="2203450"/>
            <a:ext cx="86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3" name="Line 21">
            <a:extLst>
              <a:ext uri="{FF2B5EF4-FFF2-40B4-BE49-F238E27FC236}">
                <a16:creationId xmlns:a16="http://schemas.microsoft.com/office/drawing/2014/main" id="{8184CD07-F855-9074-CB46-4A9E6E80F904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2225" y="2492375"/>
            <a:ext cx="86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4" name="Text Box 22">
            <a:extLst>
              <a:ext uri="{FF2B5EF4-FFF2-40B4-BE49-F238E27FC236}">
                <a16:creationId xmlns:a16="http://schemas.microsoft.com/office/drawing/2014/main" id="{3B95190F-56A9-B4BE-89EB-73EED3239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3375025"/>
            <a:ext cx="12239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Br</a:t>
            </a:r>
            <a:r>
              <a:rPr lang="el-GR" altLang="en-US" sz="4000" b="1" baseline="30000"/>
              <a:t>δ</a:t>
            </a:r>
            <a:r>
              <a:rPr lang="en-GB" altLang="en-US" sz="4000" b="1" baseline="30000"/>
              <a:t>+</a:t>
            </a:r>
            <a:endParaRPr lang="el-GR" altLang="en-US" sz="4000" b="1"/>
          </a:p>
        </p:txBody>
      </p:sp>
      <p:sp>
        <p:nvSpPr>
          <p:cNvPr id="3095" name="Text Box 23">
            <a:extLst>
              <a:ext uri="{FF2B5EF4-FFF2-40B4-BE49-F238E27FC236}">
                <a16:creationId xmlns:a16="http://schemas.microsoft.com/office/drawing/2014/main" id="{3F909560-47A6-1D0F-E351-F451A3117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4814888"/>
            <a:ext cx="1079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Br</a:t>
            </a:r>
            <a:r>
              <a:rPr lang="el-GR" altLang="en-US" sz="4000" b="1" baseline="30000"/>
              <a:t>δ</a:t>
            </a:r>
            <a:r>
              <a:rPr lang="en-GB" altLang="en-US" sz="4000" b="1" baseline="30000"/>
              <a:t>-</a:t>
            </a:r>
            <a:endParaRPr lang="el-GR" altLang="en-US" sz="4000" b="1"/>
          </a:p>
        </p:txBody>
      </p:sp>
      <p:sp>
        <p:nvSpPr>
          <p:cNvPr id="3096" name="Line 24">
            <a:extLst>
              <a:ext uri="{FF2B5EF4-FFF2-40B4-BE49-F238E27FC236}">
                <a16:creationId xmlns:a16="http://schemas.microsoft.com/office/drawing/2014/main" id="{DC3862DC-DBEB-3619-7DA3-F31CB6D696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4075113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4" name="Line 32">
            <a:extLst>
              <a:ext uri="{FF2B5EF4-FFF2-40B4-BE49-F238E27FC236}">
                <a16:creationId xmlns:a16="http://schemas.microsoft.com/office/drawing/2014/main" id="{11731863-EACC-4E25-5E6F-3D6E5EF411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96188" y="1484313"/>
            <a:ext cx="576262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5" name="Line 33">
            <a:extLst>
              <a:ext uri="{FF2B5EF4-FFF2-40B4-BE49-F238E27FC236}">
                <a16:creationId xmlns:a16="http://schemas.microsoft.com/office/drawing/2014/main" id="{BCB220A0-740A-5A16-F853-18D006804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6188" y="2636838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6" name="Text Box 34">
            <a:extLst>
              <a:ext uri="{FF2B5EF4-FFF2-40B4-BE49-F238E27FC236}">
                <a16:creationId xmlns:a16="http://schemas.microsoft.com/office/drawing/2014/main" id="{403E991D-1890-2D05-E8B2-B801639BC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2450" y="2943225"/>
            <a:ext cx="576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H</a:t>
            </a:r>
          </a:p>
        </p:txBody>
      </p:sp>
      <p:sp>
        <p:nvSpPr>
          <p:cNvPr id="3107" name="Text Box 35">
            <a:extLst>
              <a:ext uri="{FF2B5EF4-FFF2-40B4-BE49-F238E27FC236}">
                <a16:creationId xmlns:a16="http://schemas.microsoft.com/office/drawing/2014/main" id="{516E11F3-5EA6-A50C-F217-C472576530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3888" y="1052513"/>
            <a:ext cx="5762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H</a:t>
            </a:r>
          </a:p>
        </p:txBody>
      </p:sp>
      <p:sp>
        <p:nvSpPr>
          <p:cNvPr id="3108" name="Text Box 36">
            <a:extLst>
              <a:ext uri="{FF2B5EF4-FFF2-40B4-BE49-F238E27FC236}">
                <a16:creationId xmlns:a16="http://schemas.microsoft.com/office/drawing/2014/main" id="{C08A5EF1-F4C2-D81E-90F6-1F4BA61BF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2924175"/>
            <a:ext cx="576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H</a:t>
            </a:r>
          </a:p>
        </p:txBody>
      </p:sp>
      <p:sp>
        <p:nvSpPr>
          <p:cNvPr id="3109" name="Line 37">
            <a:extLst>
              <a:ext uri="{FF2B5EF4-FFF2-40B4-BE49-F238E27FC236}">
                <a16:creationId xmlns:a16="http://schemas.microsoft.com/office/drawing/2014/main" id="{5C4F7543-C858-C923-77B2-3419EF73B9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19700" y="2419350"/>
            <a:ext cx="576263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0" name="Line 38">
            <a:extLst>
              <a:ext uri="{FF2B5EF4-FFF2-40B4-BE49-F238E27FC236}">
                <a16:creationId xmlns:a16="http://schemas.microsoft.com/office/drawing/2014/main" id="{7E96FDA3-A7D3-5EF0-3D18-DCA02D223C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2725" y="1555750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1" name="Text Box 39">
            <a:extLst>
              <a:ext uri="{FF2B5EF4-FFF2-40B4-BE49-F238E27FC236}">
                <a16:creationId xmlns:a16="http://schemas.microsoft.com/office/drawing/2014/main" id="{F35B99AB-A3B3-7086-D544-9332829FF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1196975"/>
            <a:ext cx="5762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H</a:t>
            </a:r>
          </a:p>
        </p:txBody>
      </p:sp>
      <p:grpSp>
        <p:nvGrpSpPr>
          <p:cNvPr id="3117" name="Group 45">
            <a:extLst>
              <a:ext uri="{FF2B5EF4-FFF2-40B4-BE49-F238E27FC236}">
                <a16:creationId xmlns:a16="http://schemas.microsoft.com/office/drawing/2014/main" id="{9C615043-8563-31E5-65CC-68A6F86C1706}"/>
              </a:ext>
            </a:extLst>
          </p:cNvPr>
          <p:cNvGrpSpPr>
            <a:grpSpLocks/>
          </p:cNvGrpSpPr>
          <p:nvPr/>
        </p:nvGrpSpPr>
        <p:grpSpPr bwMode="auto">
          <a:xfrm>
            <a:off x="2051050" y="2420938"/>
            <a:ext cx="217488" cy="576262"/>
            <a:chOff x="1292" y="1525"/>
            <a:chExt cx="137" cy="363"/>
          </a:xfrm>
        </p:grpSpPr>
        <p:sp>
          <p:nvSpPr>
            <p:cNvPr id="3113" name="Oval 41">
              <a:extLst>
                <a:ext uri="{FF2B5EF4-FFF2-40B4-BE49-F238E27FC236}">
                  <a16:creationId xmlns:a16="http://schemas.microsoft.com/office/drawing/2014/main" id="{59C967D7-58E4-F972-1A2F-263BF3A60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2" y="1525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5" name="AutoShape 43">
              <a:extLst>
                <a:ext uri="{FF2B5EF4-FFF2-40B4-BE49-F238E27FC236}">
                  <a16:creationId xmlns:a16="http://schemas.microsoft.com/office/drawing/2014/main" id="{AC17EE5C-E248-C1DF-3D8D-6A67E60C52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3" y="1706"/>
              <a:ext cx="136" cy="182"/>
            </a:xfrm>
            <a:prstGeom prst="star4">
              <a:avLst>
                <a:gd name="adj" fmla="val 125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118" name="Group 46">
            <a:extLst>
              <a:ext uri="{FF2B5EF4-FFF2-40B4-BE49-F238E27FC236}">
                <a16:creationId xmlns:a16="http://schemas.microsoft.com/office/drawing/2014/main" id="{2BAA56CA-9F97-4E0F-B423-8FA8044F5521}"/>
              </a:ext>
            </a:extLst>
          </p:cNvPr>
          <p:cNvGrpSpPr>
            <a:grpSpLocks/>
          </p:cNvGrpSpPr>
          <p:nvPr/>
        </p:nvGrpSpPr>
        <p:grpSpPr bwMode="auto">
          <a:xfrm>
            <a:off x="1258888" y="4508500"/>
            <a:ext cx="504825" cy="288925"/>
            <a:chOff x="793" y="2840"/>
            <a:chExt cx="318" cy="182"/>
          </a:xfrm>
        </p:grpSpPr>
        <p:sp>
          <p:nvSpPr>
            <p:cNvPr id="3114" name="Oval 42">
              <a:extLst>
                <a:ext uri="{FF2B5EF4-FFF2-40B4-BE49-F238E27FC236}">
                  <a16:creationId xmlns:a16="http://schemas.microsoft.com/office/drawing/2014/main" id="{AD6852D6-BF23-23EC-44F4-91A557FA1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2886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6" name="AutoShape 44">
              <a:extLst>
                <a:ext uri="{FF2B5EF4-FFF2-40B4-BE49-F238E27FC236}">
                  <a16:creationId xmlns:a16="http://schemas.microsoft.com/office/drawing/2014/main" id="{36CF5D29-75CB-EFF1-39CD-EA5169DB7E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" y="2840"/>
              <a:ext cx="136" cy="182"/>
            </a:xfrm>
            <a:prstGeom prst="star4">
              <a:avLst>
                <a:gd name="adj" fmla="val 125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119" name="Line 47">
            <a:extLst>
              <a:ext uri="{FF2B5EF4-FFF2-40B4-BE49-F238E27FC236}">
                <a16:creationId xmlns:a16="http://schemas.microsoft.com/office/drawing/2014/main" id="{6384C6D0-363A-83DC-5750-CF1BA21F38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6375" y="2852738"/>
            <a:ext cx="0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1" name="Rectangle 49">
            <a:extLst>
              <a:ext uri="{FF2B5EF4-FFF2-40B4-BE49-F238E27FC236}">
                <a16:creationId xmlns:a16="http://schemas.microsoft.com/office/drawing/2014/main" id="{E9A2700C-9BA5-BC87-C0CB-EAE3F1FFC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6738" y="3789363"/>
            <a:ext cx="431800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22" name="Rectangle 50">
            <a:extLst>
              <a:ext uri="{FF2B5EF4-FFF2-40B4-BE49-F238E27FC236}">
                <a16:creationId xmlns:a16="http://schemas.microsoft.com/office/drawing/2014/main" id="{4BB57BE0-83F8-22B2-CDFC-348FC0AC0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5156200"/>
            <a:ext cx="431800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altLang="en-US" b="1"/>
              <a:t>__</a:t>
            </a:r>
          </a:p>
        </p:txBody>
      </p:sp>
      <p:sp>
        <p:nvSpPr>
          <p:cNvPr id="3123" name="Rectangle 51">
            <a:extLst>
              <a:ext uri="{FF2B5EF4-FFF2-40B4-BE49-F238E27FC236}">
                <a16:creationId xmlns:a16="http://schemas.microsoft.com/office/drawing/2014/main" id="{22DBDC1D-1CC1-02AA-57D7-0593F8A27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2781300"/>
            <a:ext cx="28892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altLang="en-US" sz="2400" b="1"/>
              <a:t>+</a:t>
            </a:r>
          </a:p>
        </p:txBody>
      </p:sp>
      <p:sp>
        <p:nvSpPr>
          <p:cNvPr id="3124" name="AutoShape 52">
            <a:extLst>
              <a:ext uri="{FF2B5EF4-FFF2-40B4-BE49-F238E27FC236}">
                <a16:creationId xmlns:a16="http://schemas.microsoft.com/office/drawing/2014/main" id="{A3C9BBED-0105-4A67-DFD6-0457E48D6E53}"/>
              </a:ext>
            </a:extLst>
          </p:cNvPr>
          <p:cNvSpPr>
            <a:spLocks noChangeArrowheads="1"/>
          </p:cNvSpPr>
          <p:nvPr/>
        </p:nvSpPr>
        <p:spPr bwMode="auto">
          <a:xfrm rot="2139034">
            <a:off x="6227763" y="2636838"/>
            <a:ext cx="711200" cy="935037"/>
          </a:xfrm>
          <a:prstGeom prst="curvedLeftArrow">
            <a:avLst>
              <a:gd name="adj1" fmla="val 26295"/>
              <a:gd name="adj2" fmla="val 52589"/>
              <a:gd name="adj3" fmla="val 33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26" name="AutoShape 54">
            <a:extLst>
              <a:ext uri="{FF2B5EF4-FFF2-40B4-BE49-F238E27FC236}">
                <a16:creationId xmlns:a16="http://schemas.microsoft.com/office/drawing/2014/main" id="{DCCF0244-A95E-3853-CE0E-205361DD7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4292600"/>
            <a:ext cx="647700" cy="576263"/>
          </a:xfrm>
          <a:prstGeom prst="curvedLeftArrow">
            <a:avLst>
              <a:gd name="adj1" fmla="val 20000"/>
              <a:gd name="adj2" fmla="val 40000"/>
              <a:gd name="adj3" fmla="val 3746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27" name="Text Box 55">
            <a:extLst>
              <a:ext uri="{FF2B5EF4-FFF2-40B4-BE49-F238E27FC236}">
                <a16:creationId xmlns:a16="http://schemas.microsoft.com/office/drawing/2014/main" id="{F341AF33-F74B-382C-88A5-AE7E7746D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5661025"/>
            <a:ext cx="37449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 b="1">
                <a:solidFill>
                  <a:srgbClr val="FFFF00"/>
                </a:solidFill>
                <a:latin typeface="Comic Sans MS" panose="030F0702030302020204" pitchFamily="66" charset="0"/>
              </a:rPr>
              <a:t>Curly arrows</a:t>
            </a:r>
          </a:p>
        </p:txBody>
      </p:sp>
      <p:sp>
        <p:nvSpPr>
          <p:cNvPr id="3128" name="Text Box 56">
            <a:extLst>
              <a:ext uri="{FF2B5EF4-FFF2-40B4-BE49-F238E27FC236}">
                <a16:creationId xmlns:a16="http://schemas.microsoft.com/office/drawing/2014/main" id="{79278DE3-E58A-260F-EAD7-955F49D15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60350"/>
            <a:ext cx="37449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 b="1">
                <a:solidFill>
                  <a:srgbClr val="FFFF00"/>
                </a:solidFill>
                <a:latin typeface="Comic Sans MS" panose="030F0702030302020204" pitchFamily="66" charset="0"/>
              </a:rPr>
              <a:t>Carbocation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8.67052E-7 C 0.02969 -8.67052E-7 0.05955 -8.67052E-7 0.04584 0.01757 C 0.03212 0.03515 -0.05989 0.09017 -0.08107 0.10497 " pathEditMode="relative" rAng="0" ptsTypes="aaA">
                                      <p:cBhvr>
                                        <p:cTn id="16" dur="20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6" y="524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8" dur="20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3 -0.00324 C 0.07899 0.0037 0.12986 0.01063 0.12517 0.02196 C 0.12048 0.03329 0.06007 0.04878 -0.00018 0.06428 " pathEditMode="relative" ptsTypes="aaA">
                                      <p:cBhvr>
                                        <p:cTn id="20" dur="20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2" grpId="0" animBg="1"/>
      <p:bldP spid="3127" grpId="0"/>
      <p:bldP spid="3127" grpId="1"/>
      <p:bldP spid="3128" grpId="0"/>
      <p:bldP spid="312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538F4288-EBD1-91F5-409A-F7D427D98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765175"/>
            <a:ext cx="576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H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E2DB250C-2B27-A67F-E2E2-88B96A93D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2132013"/>
            <a:ext cx="576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C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37B0A11C-A545-1C25-6D32-319192CDA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2151063"/>
            <a:ext cx="576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C</a:t>
            </a:r>
          </a:p>
        </p:txBody>
      </p:sp>
      <p:sp>
        <p:nvSpPr>
          <p:cNvPr id="4101" name="Line 5">
            <a:extLst>
              <a:ext uri="{FF2B5EF4-FFF2-40B4-BE49-F238E27FC236}">
                <a16:creationId xmlns:a16="http://schemas.microsoft.com/office/drawing/2014/main" id="{71D1D992-E2E0-4C23-F723-E79623A2A3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2492375"/>
            <a:ext cx="86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C646E81E-3DA6-E6E6-1F53-AC9DA29BB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3716338"/>
            <a:ext cx="12239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Br</a:t>
            </a:r>
            <a:r>
              <a:rPr lang="el-GR" altLang="en-US" sz="4000" b="1" baseline="30000"/>
              <a:t>δ</a:t>
            </a:r>
            <a:r>
              <a:rPr lang="en-GB" altLang="en-US" sz="4000" b="1" baseline="30000"/>
              <a:t>+</a:t>
            </a:r>
            <a:endParaRPr lang="el-GR" altLang="en-US" sz="4000" b="1"/>
          </a:p>
        </p:txBody>
      </p:sp>
      <p:sp>
        <p:nvSpPr>
          <p:cNvPr id="4106" name="Line 10">
            <a:extLst>
              <a:ext uri="{FF2B5EF4-FFF2-40B4-BE49-F238E27FC236}">
                <a16:creationId xmlns:a16="http://schemas.microsoft.com/office/drawing/2014/main" id="{BCA280CB-4319-DF65-F467-E4FD81A3A0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43213" y="1484313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7" name="Line 11">
            <a:extLst>
              <a:ext uri="{FF2B5EF4-FFF2-40B4-BE49-F238E27FC236}">
                <a16:creationId xmlns:a16="http://schemas.microsoft.com/office/drawing/2014/main" id="{81DC34C2-05C5-1BA5-F6A9-5C7381ABFE8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9113" y="2492375"/>
            <a:ext cx="86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8" name="Text Box 12">
            <a:extLst>
              <a:ext uri="{FF2B5EF4-FFF2-40B4-BE49-F238E27FC236}">
                <a16:creationId xmlns:a16="http://schemas.microsoft.com/office/drawing/2014/main" id="{32465121-ECED-62AF-B75F-6EA05B745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2133600"/>
            <a:ext cx="5762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H</a:t>
            </a:r>
          </a:p>
        </p:txBody>
      </p:sp>
      <p:sp>
        <p:nvSpPr>
          <p:cNvPr id="4109" name="Text Box 13">
            <a:extLst>
              <a:ext uri="{FF2B5EF4-FFF2-40B4-BE49-F238E27FC236}">
                <a16:creationId xmlns:a16="http://schemas.microsoft.com/office/drawing/2014/main" id="{0A797F5C-7FFD-2AE7-5DB2-D63BE203E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855663"/>
            <a:ext cx="576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H</a:t>
            </a:r>
          </a:p>
        </p:txBody>
      </p:sp>
      <p:sp>
        <p:nvSpPr>
          <p:cNvPr id="4110" name="Text Box 14">
            <a:extLst>
              <a:ext uri="{FF2B5EF4-FFF2-40B4-BE49-F238E27FC236}">
                <a16:creationId xmlns:a16="http://schemas.microsoft.com/office/drawing/2014/main" id="{9D7D2763-647D-EB52-0AE2-92205A5D7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33600"/>
            <a:ext cx="576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H</a:t>
            </a:r>
          </a:p>
        </p:txBody>
      </p:sp>
      <p:sp>
        <p:nvSpPr>
          <p:cNvPr id="4111" name="Line 15">
            <a:extLst>
              <a:ext uri="{FF2B5EF4-FFF2-40B4-BE49-F238E27FC236}">
                <a16:creationId xmlns:a16="http://schemas.microsoft.com/office/drawing/2014/main" id="{EC636CF4-90C6-4C7F-9572-6FEAF38CF5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8313" y="2492375"/>
            <a:ext cx="719137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2" name="Line 16">
            <a:extLst>
              <a:ext uri="{FF2B5EF4-FFF2-40B4-BE49-F238E27FC236}">
                <a16:creationId xmlns:a16="http://schemas.microsoft.com/office/drawing/2014/main" id="{BF7093DE-1C73-26F0-7B5F-D05C56FD4D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6375" y="1412875"/>
            <a:ext cx="0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4" name="Text Box 18">
            <a:extLst>
              <a:ext uri="{FF2B5EF4-FFF2-40B4-BE49-F238E27FC236}">
                <a16:creationId xmlns:a16="http://schemas.microsoft.com/office/drawing/2014/main" id="{09D03A75-D8F7-A985-C636-FEF7DAA6B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1987550"/>
            <a:ext cx="5762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C</a:t>
            </a:r>
          </a:p>
        </p:txBody>
      </p:sp>
      <p:sp>
        <p:nvSpPr>
          <p:cNvPr id="4115" name="Text Box 19">
            <a:extLst>
              <a:ext uri="{FF2B5EF4-FFF2-40B4-BE49-F238E27FC236}">
                <a16:creationId xmlns:a16="http://schemas.microsoft.com/office/drawing/2014/main" id="{C2206CF0-9FCD-0E6E-9090-B2BB5E0AA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2006600"/>
            <a:ext cx="5762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C</a:t>
            </a:r>
          </a:p>
        </p:txBody>
      </p:sp>
      <p:sp>
        <p:nvSpPr>
          <p:cNvPr id="4117" name="Line 21">
            <a:extLst>
              <a:ext uri="{FF2B5EF4-FFF2-40B4-BE49-F238E27FC236}">
                <a16:creationId xmlns:a16="http://schemas.microsoft.com/office/drawing/2014/main" id="{EC31A95A-2DC8-2B08-1F86-E42BBB08611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0788" y="2349500"/>
            <a:ext cx="86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8" name="Text Box 22">
            <a:extLst>
              <a:ext uri="{FF2B5EF4-FFF2-40B4-BE49-F238E27FC236}">
                <a16:creationId xmlns:a16="http://schemas.microsoft.com/office/drawing/2014/main" id="{7E72741B-8010-B7D8-A22E-1C356506A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3375025"/>
            <a:ext cx="10080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Br</a:t>
            </a:r>
            <a:endParaRPr lang="el-GR" altLang="en-US" sz="4000" b="1"/>
          </a:p>
        </p:txBody>
      </p:sp>
      <p:sp>
        <p:nvSpPr>
          <p:cNvPr id="4119" name="Text Box 23">
            <a:extLst>
              <a:ext uri="{FF2B5EF4-FFF2-40B4-BE49-F238E27FC236}">
                <a16:creationId xmlns:a16="http://schemas.microsoft.com/office/drawing/2014/main" id="{D5E459C9-C412-EEBD-82EC-383809430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4814888"/>
            <a:ext cx="1079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Br</a:t>
            </a:r>
            <a:r>
              <a:rPr lang="el-GR" altLang="en-US" sz="4000" b="1" baseline="30000"/>
              <a:t>δ</a:t>
            </a:r>
            <a:r>
              <a:rPr lang="en-GB" altLang="en-US" sz="4000" b="1" baseline="30000"/>
              <a:t>-</a:t>
            </a:r>
            <a:endParaRPr lang="el-GR" altLang="en-US" sz="4000" b="1"/>
          </a:p>
        </p:txBody>
      </p:sp>
      <p:sp>
        <p:nvSpPr>
          <p:cNvPr id="4124" name="Line 28">
            <a:extLst>
              <a:ext uri="{FF2B5EF4-FFF2-40B4-BE49-F238E27FC236}">
                <a16:creationId xmlns:a16="http://schemas.microsoft.com/office/drawing/2014/main" id="{89529801-ED47-1AE1-D644-D5B729B7954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2708275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28" name="Line 32">
            <a:extLst>
              <a:ext uri="{FF2B5EF4-FFF2-40B4-BE49-F238E27FC236}">
                <a16:creationId xmlns:a16="http://schemas.microsoft.com/office/drawing/2014/main" id="{3CBF46B3-C2FD-8407-94CE-AA1DAE0DD03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451725" y="1412875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29" name="Line 33">
            <a:extLst>
              <a:ext uri="{FF2B5EF4-FFF2-40B4-BE49-F238E27FC236}">
                <a16:creationId xmlns:a16="http://schemas.microsoft.com/office/drawing/2014/main" id="{69902BE4-F1CB-72A5-521C-F5F6A692BE7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67625" y="2349500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30" name="Text Box 34">
            <a:extLst>
              <a:ext uri="{FF2B5EF4-FFF2-40B4-BE49-F238E27FC236}">
                <a16:creationId xmlns:a16="http://schemas.microsoft.com/office/drawing/2014/main" id="{0BACCD2E-C755-91F7-CEBD-29024F86C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9788" y="1989138"/>
            <a:ext cx="5762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H</a:t>
            </a:r>
          </a:p>
        </p:txBody>
      </p:sp>
      <p:sp>
        <p:nvSpPr>
          <p:cNvPr id="4131" name="Text Box 35">
            <a:extLst>
              <a:ext uri="{FF2B5EF4-FFF2-40B4-BE49-F238E27FC236}">
                <a16:creationId xmlns:a16="http://schemas.microsoft.com/office/drawing/2014/main" id="{91CED176-6420-AC61-BA5C-DB13BEC5E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692150"/>
            <a:ext cx="5762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H</a:t>
            </a:r>
          </a:p>
        </p:txBody>
      </p:sp>
      <p:sp>
        <p:nvSpPr>
          <p:cNvPr id="4132" name="Text Box 36">
            <a:extLst>
              <a:ext uri="{FF2B5EF4-FFF2-40B4-BE49-F238E27FC236}">
                <a16:creationId xmlns:a16="http://schemas.microsoft.com/office/drawing/2014/main" id="{305CC488-DAAA-AFCD-0588-B0502998D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89138"/>
            <a:ext cx="576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H</a:t>
            </a:r>
          </a:p>
        </p:txBody>
      </p:sp>
      <p:sp>
        <p:nvSpPr>
          <p:cNvPr id="4133" name="Line 37">
            <a:extLst>
              <a:ext uri="{FF2B5EF4-FFF2-40B4-BE49-F238E27FC236}">
                <a16:creationId xmlns:a16="http://schemas.microsoft.com/office/drawing/2014/main" id="{8C5CDA76-706C-D61C-FE95-60776A8B5AC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76825" y="2349500"/>
            <a:ext cx="719138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34" name="Line 38">
            <a:extLst>
              <a:ext uri="{FF2B5EF4-FFF2-40B4-BE49-F238E27FC236}">
                <a16:creationId xmlns:a16="http://schemas.microsoft.com/office/drawing/2014/main" id="{F6694355-6B96-640B-DEFD-CCE9DFB4E92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1268413"/>
            <a:ext cx="1587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35" name="Text Box 39">
            <a:extLst>
              <a:ext uri="{FF2B5EF4-FFF2-40B4-BE49-F238E27FC236}">
                <a16:creationId xmlns:a16="http://schemas.microsoft.com/office/drawing/2014/main" id="{EFC955F7-4FF1-B927-4C6C-18BF631E84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711200"/>
            <a:ext cx="576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H</a:t>
            </a:r>
          </a:p>
        </p:txBody>
      </p:sp>
      <p:sp>
        <p:nvSpPr>
          <p:cNvPr id="4142" name="Line 46">
            <a:extLst>
              <a:ext uri="{FF2B5EF4-FFF2-40B4-BE49-F238E27FC236}">
                <a16:creationId xmlns:a16="http://schemas.microsoft.com/office/drawing/2014/main" id="{C1522A78-3D6B-2938-5C8E-C45324AC41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6375" y="2852738"/>
            <a:ext cx="0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43" name="Rectangle 47">
            <a:extLst>
              <a:ext uri="{FF2B5EF4-FFF2-40B4-BE49-F238E27FC236}">
                <a16:creationId xmlns:a16="http://schemas.microsoft.com/office/drawing/2014/main" id="{2127ADBA-3D33-1BBC-E613-7574CFC2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3789363"/>
            <a:ext cx="431800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CF572400-E237-5DE9-8AB7-604F204C8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4938" y="5751513"/>
            <a:ext cx="1079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Br</a:t>
            </a:r>
            <a:r>
              <a:rPr lang="el-GR" altLang="en-US" sz="4000" b="1" baseline="30000"/>
              <a:t>δ</a:t>
            </a:r>
            <a:r>
              <a:rPr lang="en-GB" altLang="en-US" sz="4000" b="1" baseline="30000"/>
              <a:t>-</a:t>
            </a:r>
            <a:endParaRPr lang="el-GR" altLang="en-US" sz="4000" b="1"/>
          </a:p>
        </p:txBody>
      </p:sp>
      <p:sp>
        <p:nvSpPr>
          <p:cNvPr id="4144" name="Rectangle 48">
            <a:extLst>
              <a:ext uri="{FF2B5EF4-FFF2-40B4-BE49-F238E27FC236}">
                <a16:creationId xmlns:a16="http://schemas.microsoft.com/office/drawing/2014/main" id="{5E83E964-5B2D-C81A-8B09-789405FB6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5822950"/>
            <a:ext cx="431800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altLang="en-US" b="1"/>
              <a:t>__</a:t>
            </a:r>
          </a:p>
        </p:txBody>
      </p:sp>
      <p:sp>
        <p:nvSpPr>
          <p:cNvPr id="4145" name="Rectangle 49">
            <a:extLst>
              <a:ext uri="{FF2B5EF4-FFF2-40B4-BE49-F238E27FC236}">
                <a16:creationId xmlns:a16="http://schemas.microsoft.com/office/drawing/2014/main" id="{0DA1FDFA-F8AD-71E2-DF36-0E181A500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2781300"/>
            <a:ext cx="28892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altLang="en-US" sz="2400" b="1"/>
              <a:t>+</a:t>
            </a:r>
          </a:p>
        </p:txBody>
      </p:sp>
      <p:grpSp>
        <p:nvGrpSpPr>
          <p:cNvPr id="4149" name="Group 53">
            <a:extLst>
              <a:ext uri="{FF2B5EF4-FFF2-40B4-BE49-F238E27FC236}">
                <a16:creationId xmlns:a16="http://schemas.microsoft.com/office/drawing/2014/main" id="{55F4D04B-75B3-F74D-09A9-AABC00CA2168}"/>
              </a:ext>
            </a:extLst>
          </p:cNvPr>
          <p:cNvGrpSpPr>
            <a:grpSpLocks/>
          </p:cNvGrpSpPr>
          <p:nvPr/>
        </p:nvGrpSpPr>
        <p:grpSpPr bwMode="auto">
          <a:xfrm>
            <a:off x="1546225" y="5588000"/>
            <a:ext cx="504825" cy="288925"/>
            <a:chOff x="884" y="3249"/>
            <a:chExt cx="318" cy="182"/>
          </a:xfrm>
        </p:grpSpPr>
        <p:sp>
          <p:nvSpPr>
            <p:cNvPr id="4140" name="Oval 44">
              <a:extLst>
                <a:ext uri="{FF2B5EF4-FFF2-40B4-BE49-F238E27FC236}">
                  <a16:creationId xmlns:a16="http://schemas.microsoft.com/office/drawing/2014/main" id="{EC46F3C7-C66F-D51C-3925-D8EABE8FFB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3294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41" name="AutoShape 45">
              <a:extLst>
                <a:ext uri="{FF2B5EF4-FFF2-40B4-BE49-F238E27FC236}">
                  <a16:creationId xmlns:a16="http://schemas.microsoft.com/office/drawing/2014/main" id="{D250C79F-AC76-D4F5-1039-09E8460369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3249"/>
              <a:ext cx="136" cy="182"/>
            </a:xfrm>
            <a:prstGeom prst="star4">
              <a:avLst>
                <a:gd name="adj" fmla="val 125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150" name="Line 54">
            <a:extLst>
              <a:ext uri="{FF2B5EF4-FFF2-40B4-BE49-F238E27FC236}">
                <a16:creationId xmlns:a16="http://schemas.microsoft.com/office/drawing/2014/main" id="{2CC9D5B1-6A4D-FE21-D229-6DE9C5B433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3213" y="2852738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51" name="Rectangle 55">
            <a:extLst>
              <a:ext uri="{FF2B5EF4-FFF2-40B4-BE49-F238E27FC236}">
                <a16:creationId xmlns:a16="http://schemas.microsoft.com/office/drawing/2014/main" id="{4A6EB946-7AD5-4EC7-3BC8-36E45ACF9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3429000"/>
            <a:ext cx="647700" cy="10080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55" name="Oval 59">
            <a:extLst>
              <a:ext uri="{FF2B5EF4-FFF2-40B4-BE49-F238E27FC236}">
                <a16:creationId xmlns:a16="http://schemas.microsoft.com/office/drawing/2014/main" id="{DD10841A-2228-5855-4504-28C990A43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72440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56" name="AutoShape 60">
            <a:extLst>
              <a:ext uri="{FF2B5EF4-FFF2-40B4-BE49-F238E27FC236}">
                <a16:creationId xmlns:a16="http://schemas.microsoft.com/office/drawing/2014/main" id="{EFD2BD4C-3EAE-23F7-54F1-E3FD39BEE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652963"/>
            <a:ext cx="144462" cy="288925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59" name="AutoShape 63">
            <a:extLst>
              <a:ext uri="{FF2B5EF4-FFF2-40B4-BE49-F238E27FC236}">
                <a16:creationId xmlns:a16="http://schemas.microsoft.com/office/drawing/2014/main" id="{C4A50E7A-69B8-AB6B-47E0-7347B304819B}"/>
              </a:ext>
            </a:extLst>
          </p:cNvPr>
          <p:cNvSpPr>
            <a:spLocks noChangeArrowheads="1"/>
          </p:cNvSpPr>
          <p:nvPr/>
        </p:nvSpPr>
        <p:spPr bwMode="auto">
          <a:xfrm rot="805602" flipV="1">
            <a:off x="4792663" y="2994025"/>
            <a:ext cx="4322762" cy="1963738"/>
          </a:xfrm>
          <a:custGeom>
            <a:avLst/>
            <a:gdLst>
              <a:gd name="G0" fmla="+- 4341617 0 0"/>
              <a:gd name="G1" fmla="+- -6693935 0 0"/>
              <a:gd name="G2" fmla="+- 4341617 0 -6693935"/>
              <a:gd name="G3" fmla="+- 10800 0 0"/>
              <a:gd name="G4" fmla="+- 0 0 4341617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10800 0 0"/>
              <a:gd name="G9" fmla="+- 0 0 -6693935"/>
              <a:gd name="G10" fmla="+- 10800 0 2700"/>
              <a:gd name="G11" fmla="cos G10 4341617"/>
              <a:gd name="G12" fmla="sin G10 4341617"/>
              <a:gd name="G13" fmla="cos 13500 4341617"/>
              <a:gd name="G14" fmla="sin 13500 4341617"/>
              <a:gd name="G15" fmla="+- G11 10800 0"/>
              <a:gd name="G16" fmla="+- G12 10800 0"/>
              <a:gd name="G17" fmla="+- G13 10800 0"/>
              <a:gd name="G18" fmla="+- G14 10800 0"/>
              <a:gd name="G19" fmla="*/ 10800 1 2"/>
              <a:gd name="G20" fmla="+- G19 5400 0"/>
              <a:gd name="G21" fmla="cos G20 4341617"/>
              <a:gd name="G22" fmla="sin G20 4341617"/>
              <a:gd name="G23" fmla="+- G21 10800 0"/>
              <a:gd name="G24" fmla="+- G12 G23 G22"/>
              <a:gd name="G25" fmla="+- G22 G23 G11"/>
              <a:gd name="G26" fmla="cos 10800 4341617"/>
              <a:gd name="G27" fmla="sin 10800 4341617"/>
              <a:gd name="G28" fmla="cos 10800 4341617"/>
              <a:gd name="G29" fmla="sin 10800 4341617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693935"/>
              <a:gd name="G36" fmla="sin G34 -6693935"/>
              <a:gd name="G37" fmla="+/ -6693935 4341617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10800 G39"/>
              <a:gd name="G43" fmla="sin 108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074 w 21600"/>
              <a:gd name="T5" fmla="*/ 7472 h 21600"/>
              <a:gd name="T6" fmla="*/ 8528 w 21600"/>
              <a:gd name="T7" fmla="*/ 241 h 21600"/>
              <a:gd name="T8" fmla="*/ 21074 w 21600"/>
              <a:gd name="T9" fmla="*/ 7472 h 21600"/>
              <a:gd name="T10" fmla="*/ 16237 w 21600"/>
              <a:gd name="T11" fmla="*/ 23156 h 21600"/>
              <a:gd name="T12" fmla="*/ 12678 w 21600"/>
              <a:gd name="T13" fmla="*/ 21773 h 21600"/>
              <a:gd name="T14" fmla="*/ 14062 w 21600"/>
              <a:gd name="T15" fmla="*/ 1821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5150" y="20685"/>
                </a:moveTo>
                <a:cubicBezTo>
                  <a:pt x="19069" y="18960"/>
                  <a:pt x="21600" y="15082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10036" y="0"/>
                  <a:pt x="9274" y="80"/>
                  <a:pt x="8528" y="241"/>
                </a:cubicBezTo>
                <a:cubicBezTo>
                  <a:pt x="9274" y="80"/>
                  <a:pt x="10036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5082"/>
                  <a:pt x="19069" y="18960"/>
                  <a:pt x="15150" y="20685"/>
                </a:cubicBezTo>
                <a:lnTo>
                  <a:pt x="16237" y="23156"/>
                </a:lnTo>
                <a:lnTo>
                  <a:pt x="12678" y="21773"/>
                </a:lnTo>
                <a:lnTo>
                  <a:pt x="14062" y="18213"/>
                </a:lnTo>
                <a:lnTo>
                  <a:pt x="15150" y="20685"/>
                </a:lnTo>
                <a:close/>
              </a:path>
            </a:pathLst>
          </a:custGeom>
          <a:solidFill>
            <a:schemeClr val="tx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60" name="Rectangle 64">
            <a:extLst>
              <a:ext uri="{FF2B5EF4-FFF2-40B4-BE49-F238E27FC236}">
                <a16:creationId xmlns:a16="http://schemas.microsoft.com/office/drawing/2014/main" id="{DCF64D16-37C3-0081-3C96-611F1C7B7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4941888"/>
            <a:ext cx="504825" cy="2873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altLang="en-US" sz="2800" b="1" baseline="30000"/>
              <a:t>__</a:t>
            </a:r>
          </a:p>
        </p:txBody>
      </p:sp>
      <p:sp>
        <p:nvSpPr>
          <p:cNvPr id="4161" name="Rectangle 65">
            <a:extLst>
              <a:ext uri="{FF2B5EF4-FFF2-40B4-BE49-F238E27FC236}">
                <a16:creationId xmlns:a16="http://schemas.microsoft.com/office/drawing/2014/main" id="{15B05C3D-9380-B875-CD72-D27A0F74F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2492375"/>
            <a:ext cx="360363" cy="2889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altLang="en-US" sz="2400"/>
              <a:t>+</a:t>
            </a:r>
          </a:p>
        </p:txBody>
      </p:sp>
      <p:sp>
        <p:nvSpPr>
          <p:cNvPr id="4162" name="Text Box 66">
            <a:extLst>
              <a:ext uri="{FF2B5EF4-FFF2-40B4-BE49-F238E27FC236}">
                <a16:creationId xmlns:a16="http://schemas.microsoft.com/office/drawing/2014/main" id="{6F0E4DCB-5086-DFBB-ECDF-9ABBA911F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0" y="5661025"/>
            <a:ext cx="37449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 b="1">
                <a:solidFill>
                  <a:srgbClr val="FFFF00"/>
                </a:solidFill>
                <a:latin typeface="Comic Sans MS" panose="030F0702030302020204" pitchFamily="66" charset="0"/>
              </a:rPr>
              <a:t>Bromide 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87283E-6 C 0.01216 -0.03006 0.05434 -0.13295 0.07309 -0.18058 C 0.09184 -0.22821 0.10452 -0.26359 0.11285 -0.28555 " pathEditMode="relative" rAng="0" ptsTypes="aaa">
                                      <p:cBhvr>
                                        <p:cTn id="10" dur="2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42" y="-1428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2948E-6 C 0.01302 -0.03237 0.0592 -0.14682 0.07795 -0.19445 C 0.0967 -0.24208 0.10556 -0.26659 0.11285 -0.28555 " pathEditMode="relative" rAng="0" ptsTypes="aaa">
                                      <p:cBhvr>
                                        <p:cTn id="12" dur="2000" fill="hold"/>
                                        <p:tgtEl>
                                          <p:spTgt spid="4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42" y="-1428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46821E-7 C 0.01389 -0.03445 0.0651 -0.15861 0.08385 -0.20624 C 0.1026 -0.25387 0.10677 -0.26913 0.11284 -0.28555 " pathEditMode="relative" rAng="0" ptsTypes="aaa">
                                      <p:cBhvr>
                                        <p:cTn id="14" dur="20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42" y="-14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285 -0.28555 C 0.14792 -0.30104 0.18316 -0.31653 0.18264 -0.32786 C 0.18212 -0.33919 0.14584 -0.34635 0.10973 -0.35329 " pathEditMode="relative" ptsTypes="aaA">
                                      <p:cBhvr>
                                        <p:cTn id="18" dur="2000" fill="hold"/>
                                        <p:tgtEl>
                                          <p:spTgt spid="4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4144" grpId="0" animBg="1"/>
      <p:bldP spid="4145" grpId="0" animBg="1"/>
      <p:bldP spid="41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Text Box 14">
            <a:extLst>
              <a:ext uri="{FF2B5EF4-FFF2-40B4-BE49-F238E27FC236}">
                <a16:creationId xmlns:a16="http://schemas.microsoft.com/office/drawing/2014/main" id="{1473FA8E-79B1-C820-BEF1-A19999272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1987550"/>
            <a:ext cx="5762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C</a:t>
            </a:r>
          </a:p>
        </p:txBody>
      </p:sp>
      <p:sp>
        <p:nvSpPr>
          <p:cNvPr id="5135" name="Text Box 15">
            <a:extLst>
              <a:ext uri="{FF2B5EF4-FFF2-40B4-BE49-F238E27FC236}">
                <a16:creationId xmlns:a16="http://schemas.microsoft.com/office/drawing/2014/main" id="{75FC7DC2-93A8-5642-0BD6-B60F943DA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2006600"/>
            <a:ext cx="5762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C</a:t>
            </a:r>
          </a:p>
        </p:txBody>
      </p:sp>
      <p:sp>
        <p:nvSpPr>
          <p:cNvPr id="5136" name="Line 16">
            <a:extLst>
              <a:ext uri="{FF2B5EF4-FFF2-40B4-BE49-F238E27FC236}">
                <a16:creationId xmlns:a16="http://schemas.microsoft.com/office/drawing/2014/main" id="{0B8B2108-9DDC-641F-5442-F7B36DDEFA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0788" y="2349500"/>
            <a:ext cx="86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7" name="Text Box 17">
            <a:extLst>
              <a:ext uri="{FF2B5EF4-FFF2-40B4-BE49-F238E27FC236}">
                <a16:creationId xmlns:a16="http://schemas.microsoft.com/office/drawing/2014/main" id="{034118C2-5134-0308-3770-6AD450CE4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3375025"/>
            <a:ext cx="10080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Br</a:t>
            </a:r>
            <a:endParaRPr lang="el-GR" altLang="en-US" sz="4000" b="1"/>
          </a:p>
        </p:txBody>
      </p:sp>
      <p:sp>
        <p:nvSpPr>
          <p:cNvPr id="5138" name="Text Box 18">
            <a:extLst>
              <a:ext uri="{FF2B5EF4-FFF2-40B4-BE49-F238E27FC236}">
                <a16:creationId xmlns:a16="http://schemas.microsoft.com/office/drawing/2014/main" id="{E22A7045-0BF2-3BA7-83F6-190F8092E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3303588"/>
            <a:ext cx="1079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Br</a:t>
            </a:r>
            <a:endParaRPr lang="el-GR" altLang="en-US" sz="4000" b="1"/>
          </a:p>
        </p:txBody>
      </p:sp>
      <p:sp>
        <p:nvSpPr>
          <p:cNvPr id="5139" name="Line 19">
            <a:extLst>
              <a:ext uri="{FF2B5EF4-FFF2-40B4-BE49-F238E27FC236}">
                <a16:creationId xmlns:a16="http://schemas.microsoft.com/office/drawing/2014/main" id="{DC8FDFAD-FE9B-1E1A-EB91-0F7142800A3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2708275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0" name="Line 20">
            <a:extLst>
              <a:ext uri="{FF2B5EF4-FFF2-40B4-BE49-F238E27FC236}">
                <a16:creationId xmlns:a16="http://schemas.microsoft.com/office/drawing/2014/main" id="{127D2B62-AE25-0E81-1320-CE6122DC96F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451725" y="1412875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1" name="Line 21">
            <a:extLst>
              <a:ext uri="{FF2B5EF4-FFF2-40B4-BE49-F238E27FC236}">
                <a16:creationId xmlns:a16="http://schemas.microsoft.com/office/drawing/2014/main" id="{26AF4E18-1870-9597-2A38-D4E780AD0705}"/>
              </a:ext>
            </a:extLst>
          </p:cNvPr>
          <p:cNvSpPr>
            <a:spLocks noChangeShapeType="1"/>
          </p:cNvSpPr>
          <p:nvPr/>
        </p:nvSpPr>
        <p:spPr bwMode="auto">
          <a:xfrm>
            <a:off x="7667625" y="2349500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2" name="Text Box 22">
            <a:extLst>
              <a:ext uri="{FF2B5EF4-FFF2-40B4-BE49-F238E27FC236}">
                <a16:creationId xmlns:a16="http://schemas.microsoft.com/office/drawing/2014/main" id="{7F297C60-082E-A4A3-C31C-7DF9306D2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9788" y="1989138"/>
            <a:ext cx="5762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H</a:t>
            </a:r>
          </a:p>
        </p:txBody>
      </p:sp>
      <p:sp>
        <p:nvSpPr>
          <p:cNvPr id="5143" name="Text Box 23">
            <a:extLst>
              <a:ext uri="{FF2B5EF4-FFF2-40B4-BE49-F238E27FC236}">
                <a16:creationId xmlns:a16="http://schemas.microsoft.com/office/drawing/2014/main" id="{E80D09EF-7D0D-5649-BCB5-5724BE2C7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692150"/>
            <a:ext cx="5762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H</a:t>
            </a:r>
          </a:p>
        </p:txBody>
      </p:sp>
      <p:sp>
        <p:nvSpPr>
          <p:cNvPr id="5144" name="Text Box 24">
            <a:extLst>
              <a:ext uri="{FF2B5EF4-FFF2-40B4-BE49-F238E27FC236}">
                <a16:creationId xmlns:a16="http://schemas.microsoft.com/office/drawing/2014/main" id="{015DB499-E91C-F5BB-5C56-8B09FD579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89138"/>
            <a:ext cx="576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H</a:t>
            </a:r>
          </a:p>
        </p:txBody>
      </p:sp>
      <p:sp>
        <p:nvSpPr>
          <p:cNvPr id="5145" name="Line 25">
            <a:extLst>
              <a:ext uri="{FF2B5EF4-FFF2-40B4-BE49-F238E27FC236}">
                <a16:creationId xmlns:a16="http://schemas.microsoft.com/office/drawing/2014/main" id="{B6A2AC32-47E9-22D6-CF71-772FBB7579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76825" y="2349500"/>
            <a:ext cx="719138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6" name="Line 26">
            <a:extLst>
              <a:ext uri="{FF2B5EF4-FFF2-40B4-BE49-F238E27FC236}">
                <a16:creationId xmlns:a16="http://schemas.microsoft.com/office/drawing/2014/main" id="{7F7C5B35-C517-AC32-1F5D-3B6D851B27F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1268413"/>
            <a:ext cx="1587" cy="790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7" name="Text Box 27">
            <a:extLst>
              <a:ext uri="{FF2B5EF4-FFF2-40B4-BE49-F238E27FC236}">
                <a16:creationId xmlns:a16="http://schemas.microsoft.com/office/drawing/2014/main" id="{2199FEDF-3DB9-B5CA-82C5-B67B3A55C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711200"/>
            <a:ext cx="576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altLang="en-US" sz="4000" b="1"/>
              <a:t>H</a:t>
            </a:r>
          </a:p>
        </p:txBody>
      </p:sp>
      <p:sp>
        <p:nvSpPr>
          <p:cNvPr id="5161" name="Line 41">
            <a:extLst>
              <a:ext uri="{FF2B5EF4-FFF2-40B4-BE49-F238E27FC236}">
                <a16:creationId xmlns:a16="http://schemas.microsoft.com/office/drawing/2014/main" id="{81390EFA-3265-C9D7-F93E-264D50A935E6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1725" y="2636838"/>
            <a:ext cx="0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63" name="Text Box 43">
            <a:extLst>
              <a:ext uri="{FF2B5EF4-FFF2-40B4-BE49-F238E27FC236}">
                <a16:creationId xmlns:a16="http://schemas.microsoft.com/office/drawing/2014/main" id="{036F5113-ABC4-2F4A-43CA-840B2C212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365625"/>
            <a:ext cx="48593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600" b="1">
                <a:solidFill>
                  <a:srgbClr val="FFFF00"/>
                </a:solidFill>
                <a:latin typeface="Comic Sans MS" panose="030F0702030302020204" pitchFamily="66" charset="0"/>
              </a:rPr>
              <a:t>1,2-dibromoethane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2" name="Text Box 96">
            <a:extLst>
              <a:ext uri="{FF2B5EF4-FFF2-40B4-BE49-F238E27FC236}">
                <a16:creationId xmlns:a16="http://schemas.microsoft.com/office/drawing/2014/main" id="{1ED74430-0886-E78A-BBC2-88EDCDA44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708275"/>
            <a:ext cx="48593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6000" b="1">
                <a:solidFill>
                  <a:srgbClr val="FFFF00"/>
                </a:solidFill>
                <a:latin typeface="Comic Sans MS" panose="030F0702030302020204" pitchFamily="66" charset="0"/>
              </a:rPr>
              <a:t>Mechanism</a:t>
            </a:r>
          </a:p>
        </p:txBody>
      </p:sp>
      <p:grpSp>
        <p:nvGrpSpPr>
          <p:cNvPr id="9318" name="Group 102">
            <a:extLst>
              <a:ext uri="{FF2B5EF4-FFF2-40B4-BE49-F238E27FC236}">
                <a16:creationId xmlns:a16="http://schemas.microsoft.com/office/drawing/2014/main" id="{56921559-B3E3-EC2E-0638-A729A1D49573}"/>
              </a:ext>
            </a:extLst>
          </p:cNvPr>
          <p:cNvGrpSpPr>
            <a:grpSpLocks/>
          </p:cNvGrpSpPr>
          <p:nvPr/>
        </p:nvGrpSpPr>
        <p:grpSpPr bwMode="auto">
          <a:xfrm>
            <a:off x="323850" y="3284538"/>
            <a:ext cx="8820150" cy="3422650"/>
            <a:chOff x="204" y="2069"/>
            <a:chExt cx="5556" cy="2156"/>
          </a:xfrm>
        </p:grpSpPr>
        <p:sp>
          <p:nvSpPr>
            <p:cNvPr id="9242" name="Text Box 26">
              <a:extLst>
                <a:ext uri="{FF2B5EF4-FFF2-40B4-BE49-F238E27FC236}">
                  <a16:creationId xmlns:a16="http://schemas.microsoft.com/office/drawing/2014/main" id="{BCD7A573-25D5-FAEB-4AE2-BA0E453A58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0" y="3783"/>
              <a:ext cx="61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altLang="en-US" sz="4000" b="1"/>
                <a:t>Br</a:t>
              </a:r>
              <a:r>
                <a:rPr lang="el-GR" altLang="en-US" sz="4000" b="1" baseline="30000"/>
                <a:t>δ</a:t>
              </a:r>
              <a:endParaRPr lang="el-GR" altLang="en-US" sz="4000" b="1"/>
            </a:p>
          </p:txBody>
        </p:sp>
        <p:sp>
          <p:nvSpPr>
            <p:cNvPr id="9247" name="Text Box 31">
              <a:extLst>
                <a:ext uri="{FF2B5EF4-FFF2-40B4-BE49-F238E27FC236}">
                  <a16:creationId xmlns:a16="http://schemas.microsoft.com/office/drawing/2014/main" id="{D106E257-E5AB-C30E-1CD3-A01C0041BE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9" y="2069"/>
              <a:ext cx="32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altLang="en-US" sz="4000" b="1"/>
                <a:t>H</a:t>
              </a:r>
            </a:p>
          </p:txBody>
        </p:sp>
        <p:sp>
          <p:nvSpPr>
            <p:cNvPr id="9251" name="Text Box 35">
              <a:extLst>
                <a:ext uri="{FF2B5EF4-FFF2-40B4-BE49-F238E27FC236}">
                  <a16:creationId xmlns:a16="http://schemas.microsoft.com/office/drawing/2014/main" id="{1B6EB87F-AFA3-CFDD-3D86-64936237F4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0" y="2069"/>
              <a:ext cx="32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altLang="en-US" sz="4000" b="1"/>
                <a:t>H</a:t>
              </a:r>
            </a:p>
          </p:txBody>
        </p:sp>
        <p:sp>
          <p:nvSpPr>
            <p:cNvPr id="9238" name="Text Box 22">
              <a:extLst>
                <a:ext uri="{FF2B5EF4-FFF2-40B4-BE49-F238E27FC236}">
                  <a16:creationId xmlns:a16="http://schemas.microsoft.com/office/drawing/2014/main" id="{A31F675B-8F57-2AE2-7F7E-44CEDBE905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0" y="2678"/>
              <a:ext cx="32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altLang="en-US" sz="4000" b="1"/>
                <a:t>C</a:t>
              </a:r>
            </a:p>
          </p:txBody>
        </p:sp>
        <p:sp>
          <p:nvSpPr>
            <p:cNvPr id="9239" name="Text Box 23">
              <a:extLst>
                <a:ext uri="{FF2B5EF4-FFF2-40B4-BE49-F238E27FC236}">
                  <a16:creationId xmlns:a16="http://schemas.microsoft.com/office/drawing/2014/main" id="{862F85D4-2E53-4053-AF1F-6285D71466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9" y="2686"/>
              <a:ext cx="32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altLang="en-US" sz="4000" b="1"/>
                <a:t>C</a:t>
              </a:r>
            </a:p>
          </p:txBody>
        </p:sp>
        <p:sp>
          <p:nvSpPr>
            <p:cNvPr id="9240" name="Line 24">
              <a:extLst>
                <a:ext uri="{FF2B5EF4-FFF2-40B4-BE49-F238E27FC236}">
                  <a16:creationId xmlns:a16="http://schemas.microsoft.com/office/drawing/2014/main" id="{7D8033E0-2713-D8D2-B3C1-EE2F142002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8" y="2820"/>
              <a:ext cx="491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1" name="Text Box 25">
              <a:extLst>
                <a:ext uri="{FF2B5EF4-FFF2-40B4-BE49-F238E27FC236}">
                  <a16:creationId xmlns:a16="http://schemas.microsoft.com/office/drawing/2014/main" id="{8FC35BC2-5692-73C4-1093-C1CC1AC152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0" y="3220"/>
              <a:ext cx="57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altLang="en-US" sz="4000" b="1"/>
                <a:t>Br</a:t>
              </a:r>
              <a:endParaRPr lang="el-GR" altLang="en-US" sz="4000" b="1"/>
            </a:p>
          </p:txBody>
        </p:sp>
        <p:sp>
          <p:nvSpPr>
            <p:cNvPr id="9243" name="Line 27">
              <a:extLst>
                <a:ext uri="{FF2B5EF4-FFF2-40B4-BE49-F238E27FC236}">
                  <a16:creationId xmlns:a16="http://schemas.microsoft.com/office/drawing/2014/main" id="{18A55A44-10C3-182E-3606-AAE2C49E56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5" y="2961"/>
              <a:ext cx="1" cy="2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4" name="Line 28">
              <a:extLst>
                <a:ext uri="{FF2B5EF4-FFF2-40B4-BE49-F238E27FC236}">
                  <a16:creationId xmlns:a16="http://schemas.microsoft.com/office/drawing/2014/main" id="{93DC5C7E-5F19-6F20-272D-618D487B35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842" y="2455"/>
              <a:ext cx="1" cy="2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5" name="Line 29">
              <a:extLst>
                <a:ext uri="{FF2B5EF4-FFF2-40B4-BE49-F238E27FC236}">
                  <a16:creationId xmlns:a16="http://schemas.microsoft.com/office/drawing/2014/main" id="{6A24415F-1CBC-0856-8A3C-5C0D1F35AD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5" y="2820"/>
              <a:ext cx="41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6" name="Text Box 30">
              <a:extLst>
                <a:ext uri="{FF2B5EF4-FFF2-40B4-BE49-F238E27FC236}">
                  <a16:creationId xmlns:a16="http://schemas.microsoft.com/office/drawing/2014/main" id="{1068C633-7B4B-DD50-B6F0-BF9018443F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16" y="2680"/>
              <a:ext cx="32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altLang="en-US" sz="4000" b="1"/>
                <a:t>H</a:t>
              </a:r>
            </a:p>
          </p:txBody>
        </p:sp>
        <p:sp>
          <p:nvSpPr>
            <p:cNvPr id="9248" name="Text Box 32">
              <a:extLst>
                <a:ext uri="{FF2B5EF4-FFF2-40B4-BE49-F238E27FC236}">
                  <a16:creationId xmlns:a16="http://schemas.microsoft.com/office/drawing/2014/main" id="{D0447318-1575-FC8B-A082-3D16619D4F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" y="2680"/>
              <a:ext cx="32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altLang="en-US" sz="4000" b="1"/>
                <a:t>H</a:t>
              </a:r>
            </a:p>
          </p:txBody>
        </p:sp>
        <p:sp>
          <p:nvSpPr>
            <p:cNvPr id="9249" name="Line 33">
              <a:extLst>
                <a:ext uri="{FF2B5EF4-FFF2-40B4-BE49-F238E27FC236}">
                  <a16:creationId xmlns:a16="http://schemas.microsoft.com/office/drawing/2014/main" id="{C2BEEBAB-582A-024F-CD83-B8F799124D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1" y="2820"/>
              <a:ext cx="409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0" name="Line 34">
              <a:extLst>
                <a:ext uri="{FF2B5EF4-FFF2-40B4-BE49-F238E27FC236}">
                  <a16:creationId xmlns:a16="http://schemas.microsoft.com/office/drawing/2014/main" id="{696BA35B-4576-F65F-7713-2B94A5DC81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3" y="2398"/>
              <a:ext cx="1" cy="3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2" name="Oval 36">
              <a:extLst>
                <a:ext uri="{FF2B5EF4-FFF2-40B4-BE49-F238E27FC236}">
                  <a16:creationId xmlns:a16="http://schemas.microsoft.com/office/drawing/2014/main" id="{3D1F4F51-DDE5-236A-9E86-C6E9751DBE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" y="3748"/>
              <a:ext cx="82" cy="5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53" name="AutoShape 37">
              <a:extLst>
                <a:ext uri="{FF2B5EF4-FFF2-40B4-BE49-F238E27FC236}">
                  <a16:creationId xmlns:a16="http://schemas.microsoft.com/office/drawing/2014/main" id="{9FFBF940-5417-BDAE-F0A5-1CDAF7FC13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5" y="3720"/>
              <a:ext cx="82" cy="113"/>
            </a:xfrm>
            <a:prstGeom prst="star4">
              <a:avLst>
                <a:gd name="adj" fmla="val 125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55" name="Rectangle 39">
              <a:extLst>
                <a:ext uri="{FF2B5EF4-FFF2-40B4-BE49-F238E27FC236}">
                  <a16:creationId xmlns:a16="http://schemas.microsoft.com/office/drawing/2014/main" id="{1A8B891D-B257-0434-975F-5FC5D5E0B5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7" y="3793"/>
              <a:ext cx="287" cy="22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2800" b="1" baseline="30000"/>
                <a:t>__</a:t>
              </a:r>
            </a:p>
          </p:txBody>
        </p:sp>
        <p:sp>
          <p:nvSpPr>
            <p:cNvPr id="9256" name="Rectangle 40">
              <a:extLst>
                <a:ext uri="{FF2B5EF4-FFF2-40B4-BE49-F238E27FC236}">
                  <a16:creationId xmlns:a16="http://schemas.microsoft.com/office/drawing/2014/main" id="{33DEE293-A495-ED5F-DB62-5FFEEB76C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5" y="2876"/>
              <a:ext cx="205" cy="113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2400"/>
                <a:t>+</a:t>
              </a:r>
            </a:p>
          </p:txBody>
        </p:sp>
        <p:sp>
          <p:nvSpPr>
            <p:cNvPr id="9254" name="AutoShape 38">
              <a:extLst>
                <a:ext uri="{FF2B5EF4-FFF2-40B4-BE49-F238E27FC236}">
                  <a16:creationId xmlns:a16="http://schemas.microsoft.com/office/drawing/2014/main" id="{52D4BA43-5C1D-992E-036C-1380050201C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05602" flipV="1">
              <a:off x="330" y="3072"/>
              <a:ext cx="2459" cy="767"/>
            </a:xfrm>
            <a:custGeom>
              <a:avLst/>
              <a:gdLst>
                <a:gd name="G0" fmla="+- 4341617 0 0"/>
                <a:gd name="G1" fmla="+- -6693935 0 0"/>
                <a:gd name="G2" fmla="+- 4341617 0 -6693935"/>
                <a:gd name="G3" fmla="+- 10800 0 0"/>
                <a:gd name="G4" fmla="+- 0 0 4341617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10800 0 0"/>
                <a:gd name="G9" fmla="+- 0 0 -6693935"/>
                <a:gd name="G10" fmla="+- 10800 0 2700"/>
                <a:gd name="G11" fmla="cos G10 4341617"/>
                <a:gd name="G12" fmla="sin G10 4341617"/>
                <a:gd name="G13" fmla="cos 13500 4341617"/>
                <a:gd name="G14" fmla="sin 13500 4341617"/>
                <a:gd name="G15" fmla="+- G11 10800 0"/>
                <a:gd name="G16" fmla="+- G12 10800 0"/>
                <a:gd name="G17" fmla="+- G13 10800 0"/>
                <a:gd name="G18" fmla="+- G14 10800 0"/>
                <a:gd name="G19" fmla="*/ 10800 1 2"/>
                <a:gd name="G20" fmla="+- G19 5400 0"/>
                <a:gd name="G21" fmla="cos G20 4341617"/>
                <a:gd name="G22" fmla="sin G20 4341617"/>
                <a:gd name="G23" fmla="+- G21 10800 0"/>
                <a:gd name="G24" fmla="+- G12 G23 G22"/>
                <a:gd name="G25" fmla="+- G22 G23 G11"/>
                <a:gd name="G26" fmla="cos 10800 4341617"/>
                <a:gd name="G27" fmla="sin 10800 4341617"/>
                <a:gd name="G28" fmla="cos 10800 4341617"/>
                <a:gd name="G29" fmla="sin 10800 4341617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6693935"/>
                <a:gd name="G36" fmla="sin G34 -6693935"/>
                <a:gd name="G37" fmla="+/ -6693935 4341617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10800 G39"/>
                <a:gd name="G43" fmla="sin 10800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21074 w 21600"/>
                <a:gd name="T5" fmla="*/ 7472 h 21600"/>
                <a:gd name="T6" fmla="*/ 8528 w 21600"/>
                <a:gd name="T7" fmla="*/ 241 h 21600"/>
                <a:gd name="T8" fmla="*/ 21074 w 21600"/>
                <a:gd name="T9" fmla="*/ 7472 h 21600"/>
                <a:gd name="T10" fmla="*/ 16237 w 21600"/>
                <a:gd name="T11" fmla="*/ 23156 h 21600"/>
                <a:gd name="T12" fmla="*/ 12678 w 21600"/>
                <a:gd name="T13" fmla="*/ 21773 h 21600"/>
                <a:gd name="T14" fmla="*/ 14062 w 21600"/>
                <a:gd name="T15" fmla="*/ 1821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5150" y="20685"/>
                  </a:moveTo>
                  <a:cubicBezTo>
                    <a:pt x="19069" y="18960"/>
                    <a:pt x="21600" y="15082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10036" y="0"/>
                    <a:pt x="9274" y="80"/>
                    <a:pt x="8528" y="241"/>
                  </a:cubicBezTo>
                  <a:cubicBezTo>
                    <a:pt x="9274" y="80"/>
                    <a:pt x="10036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5082"/>
                    <a:pt x="19069" y="18960"/>
                    <a:pt x="15150" y="20685"/>
                  </a:cubicBezTo>
                  <a:lnTo>
                    <a:pt x="16237" y="23156"/>
                  </a:lnTo>
                  <a:lnTo>
                    <a:pt x="12678" y="21773"/>
                  </a:lnTo>
                  <a:lnTo>
                    <a:pt x="14062" y="18213"/>
                  </a:lnTo>
                  <a:lnTo>
                    <a:pt x="15150" y="20685"/>
                  </a:lnTo>
                  <a:close/>
                </a:path>
              </a:pathLst>
            </a:custGeom>
            <a:solidFill>
              <a:schemeClr val="tx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9311" name="Group 95">
              <a:extLst>
                <a:ext uri="{FF2B5EF4-FFF2-40B4-BE49-F238E27FC236}">
                  <a16:creationId xmlns:a16="http://schemas.microsoft.com/office/drawing/2014/main" id="{7A7CA353-41FB-3877-7B04-72BB5E5036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43" y="2228"/>
              <a:ext cx="2517" cy="1701"/>
              <a:chOff x="2880" y="436"/>
              <a:chExt cx="2812" cy="2284"/>
            </a:xfrm>
          </p:grpSpPr>
          <p:sp>
            <p:nvSpPr>
              <p:cNvPr id="9296" name="Text Box 80">
                <a:extLst>
                  <a:ext uri="{FF2B5EF4-FFF2-40B4-BE49-F238E27FC236}">
                    <a16:creationId xmlns:a16="http://schemas.microsoft.com/office/drawing/2014/main" id="{93853432-56ED-ECF1-15CA-3100A3017F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51" y="1252"/>
                <a:ext cx="363" cy="5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GB" altLang="en-US" sz="4000" b="1"/>
                  <a:t>C</a:t>
                </a:r>
              </a:p>
            </p:txBody>
          </p:sp>
          <p:sp>
            <p:nvSpPr>
              <p:cNvPr id="9297" name="Text Box 81">
                <a:extLst>
                  <a:ext uri="{FF2B5EF4-FFF2-40B4-BE49-F238E27FC236}">
                    <a16:creationId xmlns:a16="http://schemas.microsoft.com/office/drawing/2014/main" id="{B8E28AD2-9E84-C88E-C41D-D1C0E84D8E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13" y="1264"/>
                <a:ext cx="363" cy="5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GB" altLang="en-US" sz="4000" b="1"/>
                  <a:t>C</a:t>
                </a:r>
              </a:p>
            </p:txBody>
          </p:sp>
          <p:sp>
            <p:nvSpPr>
              <p:cNvPr id="9298" name="Line 82">
                <a:extLst>
                  <a:ext uri="{FF2B5EF4-FFF2-40B4-BE49-F238E27FC236}">
                    <a16:creationId xmlns:a16="http://schemas.microsoft.com/office/drawing/2014/main" id="{1DD82658-8DE7-FC23-6CF8-CF9D0C585B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9" y="1480"/>
                <a:ext cx="5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99" name="Text Box 83">
                <a:extLst>
                  <a:ext uri="{FF2B5EF4-FFF2-40B4-BE49-F238E27FC236}">
                    <a16:creationId xmlns:a16="http://schemas.microsoft.com/office/drawing/2014/main" id="{D72E68AE-4BC1-0CEE-8E4D-A8ADD34100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51" y="2126"/>
                <a:ext cx="636" cy="5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GB" altLang="en-US" sz="4000" b="1"/>
                  <a:t>Br</a:t>
                </a:r>
                <a:endParaRPr lang="el-GR" altLang="en-US" sz="4000" b="1"/>
              </a:p>
            </p:txBody>
          </p:sp>
          <p:sp>
            <p:nvSpPr>
              <p:cNvPr id="9300" name="Text Box 84">
                <a:extLst>
                  <a:ext uri="{FF2B5EF4-FFF2-40B4-BE49-F238E27FC236}">
                    <a16:creationId xmlns:a16="http://schemas.microsoft.com/office/drawing/2014/main" id="{166633ED-A708-067B-B5C6-341E9F757C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8" y="2081"/>
                <a:ext cx="680" cy="5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GB" altLang="en-US" sz="4000" b="1"/>
                  <a:t>Br</a:t>
                </a:r>
                <a:endParaRPr lang="el-GR" altLang="en-US" sz="4000" b="1"/>
              </a:p>
            </p:txBody>
          </p:sp>
          <p:sp>
            <p:nvSpPr>
              <p:cNvPr id="9301" name="Line 85">
                <a:extLst>
                  <a:ext uri="{FF2B5EF4-FFF2-40B4-BE49-F238E27FC236}">
                    <a16:creationId xmlns:a16="http://schemas.microsoft.com/office/drawing/2014/main" id="{02C999B8-2329-F7A5-F8C9-4F54714156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33" y="1706"/>
                <a:ext cx="0" cy="45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02" name="Line 86">
                <a:extLst>
                  <a:ext uri="{FF2B5EF4-FFF2-40B4-BE49-F238E27FC236}">
                    <a16:creationId xmlns:a16="http://schemas.microsoft.com/office/drawing/2014/main" id="{A8E141C1-F397-73CC-81DA-D80443F261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694" y="890"/>
                <a:ext cx="0" cy="4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03" name="Line 87">
                <a:extLst>
                  <a:ext uri="{FF2B5EF4-FFF2-40B4-BE49-F238E27FC236}">
                    <a16:creationId xmlns:a16="http://schemas.microsoft.com/office/drawing/2014/main" id="{67B72E88-938F-2D9C-1B13-D70D7398C7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30" y="1480"/>
                <a:ext cx="45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04" name="Text Box 88">
                <a:extLst>
                  <a:ext uri="{FF2B5EF4-FFF2-40B4-BE49-F238E27FC236}">
                    <a16:creationId xmlns:a16="http://schemas.microsoft.com/office/drawing/2014/main" id="{42BDECC6-2D9B-CC74-C6FB-AC4DA78525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29" y="1254"/>
                <a:ext cx="363" cy="5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GB" altLang="en-US" sz="4000" b="1"/>
                  <a:t>H</a:t>
                </a:r>
              </a:p>
            </p:txBody>
          </p:sp>
          <p:sp>
            <p:nvSpPr>
              <p:cNvPr id="9305" name="Text Box 89">
                <a:extLst>
                  <a:ext uri="{FF2B5EF4-FFF2-40B4-BE49-F238E27FC236}">
                    <a16:creationId xmlns:a16="http://schemas.microsoft.com/office/drawing/2014/main" id="{085AAB97-27CB-F82B-7789-91852C2135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13" y="436"/>
                <a:ext cx="363" cy="5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GB" altLang="en-US" sz="4000" b="1"/>
                  <a:t>H</a:t>
                </a:r>
              </a:p>
            </p:txBody>
          </p:sp>
          <p:sp>
            <p:nvSpPr>
              <p:cNvPr id="9306" name="Text Box 90">
                <a:extLst>
                  <a:ext uri="{FF2B5EF4-FFF2-40B4-BE49-F238E27FC236}">
                    <a16:creationId xmlns:a16="http://schemas.microsoft.com/office/drawing/2014/main" id="{EF161A7E-050D-02F6-07DE-AC470949BB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80" y="1254"/>
                <a:ext cx="363" cy="5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GB" altLang="en-US" sz="4000" b="1"/>
                  <a:t>H</a:t>
                </a:r>
              </a:p>
            </p:txBody>
          </p:sp>
          <p:sp>
            <p:nvSpPr>
              <p:cNvPr id="9307" name="Line 91">
                <a:extLst>
                  <a:ext uri="{FF2B5EF4-FFF2-40B4-BE49-F238E27FC236}">
                    <a16:creationId xmlns:a16="http://schemas.microsoft.com/office/drawing/2014/main" id="{5D4115E0-2C98-F5AC-F632-52C0D8EAF0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8" y="1480"/>
                <a:ext cx="453" cy="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08" name="Line 92">
                <a:extLst>
                  <a:ext uri="{FF2B5EF4-FFF2-40B4-BE49-F238E27FC236}">
                    <a16:creationId xmlns:a16="http://schemas.microsoft.com/office/drawing/2014/main" id="{E39527C4-5EE9-F044-D7A2-2E078B8039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87" y="799"/>
                <a:ext cx="1" cy="4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09" name="Text Box 93">
                <a:extLst>
                  <a:ext uri="{FF2B5EF4-FFF2-40B4-BE49-F238E27FC236}">
                    <a16:creationId xmlns:a16="http://schemas.microsoft.com/office/drawing/2014/main" id="{719AF4F2-48BD-FA67-4365-DFC8B23CC6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6" y="448"/>
                <a:ext cx="363" cy="5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GB" altLang="en-US" sz="4000" b="1"/>
                  <a:t>H</a:t>
                </a:r>
              </a:p>
            </p:txBody>
          </p:sp>
          <p:sp>
            <p:nvSpPr>
              <p:cNvPr id="9310" name="Line 94">
                <a:extLst>
                  <a:ext uri="{FF2B5EF4-FFF2-40B4-BE49-F238E27FC236}">
                    <a16:creationId xmlns:a16="http://schemas.microsoft.com/office/drawing/2014/main" id="{6A3A9EAF-2ECC-A2B5-64A5-B6A215CED5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94" y="1661"/>
                <a:ext cx="0" cy="49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9313" name="Line 97">
              <a:extLst>
                <a:ext uri="{FF2B5EF4-FFF2-40B4-BE49-F238E27FC236}">
                  <a16:creationId xmlns:a16="http://schemas.microsoft.com/office/drawing/2014/main" id="{45D6B335-AF6C-63FA-924A-72084341D7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3" y="3113"/>
              <a:ext cx="544" cy="0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9320" name="Group 104">
            <a:extLst>
              <a:ext uri="{FF2B5EF4-FFF2-40B4-BE49-F238E27FC236}">
                <a16:creationId xmlns:a16="http://schemas.microsoft.com/office/drawing/2014/main" id="{CF9BE460-EFC6-3862-6C87-F0AD97B1031C}"/>
              </a:ext>
            </a:extLst>
          </p:cNvPr>
          <p:cNvGrpSpPr>
            <a:grpSpLocks/>
          </p:cNvGrpSpPr>
          <p:nvPr/>
        </p:nvGrpSpPr>
        <p:grpSpPr bwMode="auto">
          <a:xfrm>
            <a:off x="395288" y="0"/>
            <a:ext cx="8642350" cy="3429000"/>
            <a:chOff x="249" y="0"/>
            <a:chExt cx="5444" cy="2160"/>
          </a:xfrm>
        </p:grpSpPr>
        <p:sp>
          <p:nvSpPr>
            <p:cNvPr id="9280" name="Text Box 64">
              <a:extLst>
                <a:ext uri="{FF2B5EF4-FFF2-40B4-BE49-F238E27FC236}">
                  <a16:creationId xmlns:a16="http://schemas.microsoft.com/office/drawing/2014/main" id="{6C64164F-9F00-526E-D9BD-8A508ADB54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" y="1718"/>
              <a:ext cx="61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altLang="en-US" sz="4000" b="1"/>
                <a:t>Br</a:t>
              </a:r>
              <a:r>
                <a:rPr lang="el-GR" altLang="en-US" sz="4000" b="1" baseline="30000"/>
                <a:t>δ</a:t>
              </a:r>
              <a:endParaRPr lang="el-GR" altLang="en-US" sz="4000" b="1"/>
            </a:p>
          </p:txBody>
        </p:sp>
        <p:sp>
          <p:nvSpPr>
            <p:cNvPr id="9220" name="Text Box 4">
              <a:extLst>
                <a:ext uri="{FF2B5EF4-FFF2-40B4-BE49-F238E27FC236}">
                  <a16:creationId xmlns:a16="http://schemas.microsoft.com/office/drawing/2014/main" id="{31087075-D5A3-AD7D-451B-16A0DA08CB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0" y="350"/>
              <a:ext cx="34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altLang="en-US" sz="4000" b="1"/>
                <a:t>C</a:t>
              </a:r>
            </a:p>
          </p:txBody>
        </p:sp>
        <p:sp>
          <p:nvSpPr>
            <p:cNvPr id="9221" name="Text Box 5">
              <a:extLst>
                <a:ext uri="{FF2B5EF4-FFF2-40B4-BE49-F238E27FC236}">
                  <a16:creationId xmlns:a16="http://schemas.microsoft.com/office/drawing/2014/main" id="{180B7C37-99B7-40D2-8A7C-72AD8B2851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2" y="356"/>
              <a:ext cx="35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altLang="en-US" sz="4000" b="1"/>
                <a:t>C</a:t>
              </a:r>
            </a:p>
          </p:txBody>
        </p:sp>
        <p:sp>
          <p:nvSpPr>
            <p:cNvPr id="9222" name="Line 6">
              <a:extLst>
                <a:ext uri="{FF2B5EF4-FFF2-40B4-BE49-F238E27FC236}">
                  <a16:creationId xmlns:a16="http://schemas.microsoft.com/office/drawing/2014/main" id="{D7408E72-BC93-A4A9-837C-17F114E46C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0" y="430"/>
              <a:ext cx="5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3" name="Line 7">
              <a:extLst>
                <a:ext uri="{FF2B5EF4-FFF2-40B4-BE49-F238E27FC236}">
                  <a16:creationId xmlns:a16="http://schemas.microsoft.com/office/drawing/2014/main" id="{7A909233-A898-DFDD-772C-C14CDD03E5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0" y="538"/>
              <a:ext cx="5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4" name="Text Box 8">
              <a:extLst>
                <a:ext uri="{FF2B5EF4-FFF2-40B4-BE49-F238E27FC236}">
                  <a16:creationId xmlns:a16="http://schemas.microsoft.com/office/drawing/2014/main" id="{484BA625-D7BF-A703-0058-2AB72762AE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0" y="867"/>
              <a:ext cx="74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altLang="en-US" sz="4000" b="1"/>
                <a:t>Br</a:t>
              </a:r>
              <a:r>
                <a:rPr lang="el-GR" altLang="en-US" sz="4000" b="1" baseline="30000"/>
                <a:t>δ</a:t>
              </a:r>
              <a:r>
                <a:rPr lang="en-GB" altLang="en-US" sz="4000" b="1" baseline="30000"/>
                <a:t>+</a:t>
              </a:r>
              <a:endParaRPr lang="el-GR" altLang="en-US" sz="4000" b="1"/>
            </a:p>
          </p:txBody>
        </p:sp>
        <p:sp>
          <p:nvSpPr>
            <p:cNvPr id="9225" name="Text Box 9">
              <a:extLst>
                <a:ext uri="{FF2B5EF4-FFF2-40B4-BE49-F238E27FC236}">
                  <a16:creationId xmlns:a16="http://schemas.microsoft.com/office/drawing/2014/main" id="{59EC81ED-D5C4-2072-F55C-1BDD5BEFC8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6" y="1446"/>
              <a:ext cx="74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altLang="en-US" sz="4000" b="1"/>
                <a:t>Br</a:t>
              </a:r>
              <a:r>
                <a:rPr lang="el-GR" altLang="en-US" sz="4000" b="1" baseline="30000"/>
                <a:t>δ</a:t>
              </a:r>
              <a:r>
                <a:rPr lang="en-GB" altLang="en-US" sz="4000" b="1" baseline="30000"/>
                <a:t>-</a:t>
              </a:r>
              <a:endParaRPr lang="el-GR" altLang="en-US" sz="4000" b="1"/>
            </a:p>
          </p:txBody>
        </p:sp>
        <p:sp>
          <p:nvSpPr>
            <p:cNvPr id="9226" name="Line 10">
              <a:extLst>
                <a:ext uri="{FF2B5EF4-FFF2-40B4-BE49-F238E27FC236}">
                  <a16:creationId xmlns:a16="http://schemas.microsoft.com/office/drawing/2014/main" id="{679BA91C-4362-C495-3025-B0FC260F00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6" y="1211"/>
              <a:ext cx="0" cy="2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7" name="Line 11">
              <a:extLst>
                <a:ext uri="{FF2B5EF4-FFF2-40B4-BE49-F238E27FC236}">
                  <a16:creationId xmlns:a16="http://schemas.microsoft.com/office/drawing/2014/main" id="{36369128-8546-3DE3-0435-9836CB4658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45" y="161"/>
              <a:ext cx="350" cy="21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8" name="Line 12">
              <a:extLst>
                <a:ext uri="{FF2B5EF4-FFF2-40B4-BE49-F238E27FC236}">
                  <a16:creationId xmlns:a16="http://schemas.microsoft.com/office/drawing/2014/main" id="{AEFC2CC3-3E1B-86CA-F84C-9AE4B77FC3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5" y="592"/>
              <a:ext cx="307" cy="2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9" name="Text Box 13">
              <a:extLst>
                <a:ext uri="{FF2B5EF4-FFF2-40B4-BE49-F238E27FC236}">
                  <a16:creationId xmlns:a16="http://schemas.microsoft.com/office/drawing/2014/main" id="{9C7C1160-F1A2-C331-9C81-565A27A39A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95" y="706"/>
              <a:ext cx="35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altLang="en-US" sz="4000" b="1"/>
                <a:t>H</a:t>
              </a:r>
            </a:p>
          </p:txBody>
        </p:sp>
        <p:sp>
          <p:nvSpPr>
            <p:cNvPr id="9230" name="Text Box 14">
              <a:extLst>
                <a:ext uri="{FF2B5EF4-FFF2-40B4-BE49-F238E27FC236}">
                  <a16:creationId xmlns:a16="http://schemas.microsoft.com/office/drawing/2014/main" id="{C226CBD1-7702-0CDE-C62B-47195A7DAB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9" y="0"/>
              <a:ext cx="35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altLang="en-US" sz="4000" b="1"/>
                <a:t>H</a:t>
              </a:r>
            </a:p>
          </p:txBody>
        </p:sp>
        <p:sp>
          <p:nvSpPr>
            <p:cNvPr id="9231" name="Text Box 15">
              <a:extLst>
                <a:ext uri="{FF2B5EF4-FFF2-40B4-BE49-F238E27FC236}">
                  <a16:creationId xmlns:a16="http://schemas.microsoft.com/office/drawing/2014/main" id="{98B3FCA4-3920-BDC3-AE11-054C120CFB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" y="699"/>
              <a:ext cx="35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altLang="en-US" sz="4000" b="1"/>
                <a:t>H</a:t>
              </a:r>
            </a:p>
          </p:txBody>
        </p:sp>
        <p:sp>
          <p:nvSpPr>
            <p:cNvPr id="9232" name="Line 16">
              <a:extLst>
                <a:ext uri="{FF2B5EF4-FFF2-40B4-BE49-F238E27FC236}">
                  <a16:creationId xmlns:a16="http://schemas.microsoft.com/office/drawing/2014/main" id="{C5DEB3DF-F701-1847-E9F6-22F47ED768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9" y="511"/>
              <a:ext cx="351" cy="21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3" name="Line 17">
              <a:extLst>
                <a:ext uri="{FF2B5EF4-FFF2-40B4-BE49-F238E27FC236}">
                  <a16:creationId xmlns:a16="http://schemas.microsoft.com/office/drawing/2014/main" id="{6FA10A52-7328-EC8A-BF14-7F724B2FD3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4" y="188"/>
              <a:ext cx="307" cy="2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4" name="Text Box 18">
              <a:extLst>
                <a:ext uri="{FF2B5EF4-FFF2-40B4-BE49-F238E27FC236}">
                  <a16:creationId xmlns:a16="http://schemas.microsoft.com/office/drawing/2014/main" id="{CE260BAE-04FE-2739-BC36-EC9DFF5D4F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" y="54"/>
              <a:ext cx="35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altLang="en-US" sz="4000" b="1"/>
                <a:t>H</a:t>
              </a:r>
            </a:p>
          </p:txBody>
        </p:sp>
        <p:sp>
          <p:nvSpPr>
            <p:cNvPr id="9235" name="AutoShape 19">
              <a:extLst>
                <a:ext uri="{FF2B5EF4-FFF2-40B4-BE49-F238E27FC236}">
                  <a16:creationId xmlns:a16="http://schemas.microsoft.com/office/drawing/2014/main" id="{18FE5D17-1B22-C72F-5F3F-C7A2488AD3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617796">
              <a:off x="1231" y="481"/>
              <a:ext cx="213" cy="590"/>
            </a:xfrm>
            <a:prstGeom prst="curvedLeftArrow">
              <a:avLst>
                <a:gd name="adj1" fmla="val 55399"/>
                <a:gd name="adj2" fmla="val 110798"/>
                <a:gd name="adj3" fmla="val 33333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36" name="AutoShape 20">
              <a:extLst>
                <a:ext uri="{FF2B5EF4-FFF2-40B4-BE49-F238E27FC236}">
                  <a16:creationId xmlns:a16="http://schemas.microsoft.com/office/drawing/2014/main" id="{41930309-14E8-B5FA-3BA0-DF653445DE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9" y="1311"/>
              <a:ext cx="394" cy="214"/>
            </a:xfrm>
            <a:prstGeom prst="curvedLeftArrow">
              <a:avLst>
                <a:gd name="adj1" fmla="val 20000"/>
                <a:gd name="adj2" fmla="val 40000"/>
                <a:gd name="adj3" fmla="val 61371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76" name="Text Box 60">
              <a:extLst>
                <a:ext uri="{FF2B5EF4-FFF2-40B4-BE49-F238E27FC236}">
                  <a16:creationId xmlns:a16="http://schemas.microsoft.com/office/drawing/2014/main" id="{99053B09-7194-0E40-1B01-8A6F941BF6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9" y="578"/>
              <a:ext cx="328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altLang="en-US" sz="4000" b="1"/>
                <a:t>C</a:t>
              </a:r>
            </a:p>
          </p:txBody>
        </p:sp>
        <p:sp>
          <p:nvSpPr>
            <p:cNvPr id="9277" name="Text Box 61">
              <a:extLst>
                <a:ext uri="{FF2B5EF4-FFF2-40B4-BE49-F238E27FC236}">
                  <a16:creationId xmlns:a16="http://schemas.microsoft.com/office/drawing/2014/main" id="{59EB3485-EA94-5AA7-3E24-5B7FF2BCBD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8" y="585"/>
              <a:ext cx="32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altLang="en-US" sz="4000" b="1"/>
                <a:t>C</a:t>
              </a:r>
            </a:p>
          </p:txBody>
        </p:sp>
        <p:sp>
          <p:nvSpPr>
            <p:cNvPr id="9278" name="Line 62">
              <a:extLst>
                <a:ext uri="{FF2B5EF4-FFF2-40B4-BE49-F238E27FC236}">
                  <a16:creationId xmlns:a16="http://schemas.microsoft.com/office/drawing/2014/main" id="{0318D008-4E7B-4AF9-08A8-CAFA578FA3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37" y="711"/>
              <a:ext cx="491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79" name="Text Box 63">
              <a:extLst>
                <a:ext uri="{FF2B5EF4-FFF2-40B4-BE49-F238E27FC236}">
                  <a16:creationId xmlns:a16="http://schemas.microsoft.com/office/drawing/2014/main" id="{324D853C-9655-BC19-7A35-5D4A4285DE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9" y="1088"/>
              <a:ext cx="57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altLang="en-US" sz="4000" b="1"/>
                <a:t>Br</a:t>
              </a:r>
              <a:endParaRPr lang="el-GR" altLang="en-US" sz="4000" b="1"/>
            </a:p>
          </p:txBody>
        </p:sp>
        <p:sp>
          <p:nvSpPr>
            <p:cNvPr id="9281" name="Line 65">
              <a:extLst>
                <a:ext uri="{FF2B5EF4-FFF2-40B4-BE49-F238E27FC236}">
                  <a16:creationId xmlns:a16="http://schemas.microsoft.com/office/drawing/2014/main" id="{589E1954-8FD5-E17F-0D84-EB3BCA3E83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4" y="844"/>
              <a:ext cx="1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2" name="Line 66">
              <a:extLst>
                <a:ext uri="{FF2B5EF4-FFF2-40B4-BE49-F238E27FC236}">
                  <a16:creationId xmlns:a16="http://schemas.microsoft.com/office/drawing/2014/main" id="{D28AAA9C-CADA-C821-1788-5BD65F63CB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791" y="368"/>
              <a:ext cx="1" cy="2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3" name="Line 67">
              <a:extLst>
                <a:ext uri="{FF2B5EF4-FFF2-40B4-BE49-F238E27FC236}">
                  <a16:creationId xmlns:a16="http://schemas.microsoft.com/office/drawing/2014/main" id="{9B5B9D27-F320-351F-2883-38F83C8239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14" y="711"/>
              <a:ext cx="41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4" name="Text Box 68">
              <a:extLst>
                <a:ext uri="{FF2B5EF4-FFF2-40B4-BE49-F238E27FC236}">
                  <a16:creationId xmlns:a16="http://schemas.microsoft.com/office/drawing/2014/main" id="{B9716642-3CB2-08E6-5E61-A1EB86FDC1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5" y="580"/>
              <a:ext cx="32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altLang="en-US" sz="4000" b="1"/>
                <a:t>H</a:t>
              </a:r>
            </a:p>
          </p:txBody>
        </p:sp>
        <p:sp>
          <p:nvSpPr>
            <p:cNvPr id="9285" name="Text Box 69">
              <a:extLst>
                <a:ext uri="{FF2B5EF4-FFF2-40B4-BE49-F238E27FC236}">
                  <a16:creationId xmlns:a16="http://schemas.microsoft.com/office/drawing/2014/main" id="{6A54B64E-2D80-8465-45EB-5267109C8A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8" y="4"/>
              <a:ext cx="32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altLang="en-US" sz="4000" b="1"/>
                <a:t>H</a:t>
              </a:r>
            </a:p>
          </p:txBody>
        </p:sp>
        <p:sp>
          <p:nvSpPr>
            <p:cNvPr id="9286" name="Text Box 70">
              <a:extLst>
                <a:ext uri="{FF2B5EF4-FFF2-40B4-BE49-F238E27FC236}">
                  <a16:creationId xmlns:a16="http://schemas.microsoft.com/office/drawing/2014/main" id="{6107D0AC-6F6F-2F0A-F2DC-C63A718659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53" y="580"/>
              <a:ext cx="32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altLang="en-US" sz="4000" b="1"/>
                <a:t>H</a:t>
              </a:r>
            </a:p>
          </p:txBody>
        </p:sp>
        <p:sp>
          <p:nvSpPr>
            <p:cNvPr id="9287" name="Line 71">
              <a:extLst>
                <a:ext uri="{FF2B5EF4-FFF2-40B4-BE49-F238E27FC236}">
                  <a16:creationId xmlns:a16="http://schemas.microsoft.com/office/drawing/2014/main" id="{3D58D511-85A8-4B03-270F-703FDB36B6D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40" y="711"/>
              <a:ext cx="409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8" name="Line 72">
              <a:extLst>
                <a:ext uri="{FF2B5EF4-FFF2-40B4-BE49-F238E27FC236}">
                  <a16:creationId xmlns:a16="http://schemas.microsoft.com/office/drawing/2014/main" id="{D9B21BEC-6AE4-C76D-1CC6-C77FA6A3C8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2" y="314"/>
              <a:ext cx="1" cy="2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89" name="Text Box 73">
              <a:extLst>
                <a:ext uri="{FF2B5EF4-FFF2-40B4-BE49-F238E27FC236}">
                  <a16:creationId xmlns:a16="http://schemas.microsoft.com/office/drawing/2014/main" id="{D9546591-8362-4FFD-38D2-6D0FD06213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9" y="4"/>
              <a:ext cx="32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altLang="en-US" sz="4000" b="1"/>
                <a:t>H</a:t>
              </a:r>
            </a:p>
          </p:txBody>
        </p:sp>
        <p:sp>
          <p:nvSpPr>
            <p:cNvPr id="9290" name="Oval 74">
              <a:extLst>
                <a:ext uri="{FF2B5EF4-FFF2-40B4-BE49-F238E27FC236}">
                  <a16:creationId xmlns:a16="http://schemas.microsoft.com/office/drawing/2014/main" id="{4E32F0F8-A524-CDC1-6085-7602F54C6D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0" y="1743"/>
              <a:ext cx="82" cy="5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91" name="AutoShape 75">
              <a:extLst>
                <a:ext uri="{FF2B5EF4-FFF2-40B4-BE49-F238E27FC236}">
                  <a16:creationId xmlns:a16="http://schemas.microsoft.com/office/drawing/2014/main" id="{B360D0CF-BFBC-9D14-840D-DCB3635D9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4" y="1706"/>
              <a:ext cx="82" cy="106"/>
            </a:xfrm>
            <a:prstGeom prst="star4">
              <a:avLst>
                <a:gd name="adj" fmla="val 125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9292" name="Rectangle 76">
              <a:extLst>
                <a:ext uri="{FF2B5EF4-FFF2-40B4-BE49-F238E27FC236}">
                  <a16:creationId xmlns:a16="http://schemas.microsoft.com/office/drawing/2014/main" id="{33485F99-5C6C-C150-6B12-B28606841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6" y="1628"/>
              <a:ext cx="287" cy="214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2800" b="1" baseline="30000"/>
                <a:t>__</a:t>
              </a:r>
            </a:p>
          </p:txBody>
        </p:sp>
        <p:sp>
          <p:nvSpPr>
            <p:cNvPr id="9293" name="Rectangle 77">
              <a:extLst>
                <a:ext uri="{FF2B5EF4-FFF2-40B4-BE49-F238E27FC236}">
                  <a16:creationId xmlns:a16="http://schemas.microsoft.com/office/drawing/2014/main" id="{8A8D010E-8E78-7DFD-D889-0C0803F269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4" y="764"/>
              <a:ext cx="205" cy="107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2400"/>
                <a:t>+</a:t>
              </a:r>
            </a:p>
          </p:txBody>
        </p:sp>
        <p:sp>
          <p:nvSpPr>
            <p:cNvPr id="9314" name="Line 98">
              <a:extLst>
                <a:ext uri="{FF2B5EF4-FFF2-40B4-BE49-F238E27FC236}">
                  <a16:creationId xmlns:a16="http://schemas.microsoft.com/office/drawing/2014/main" id="{9A8FFB3C-B2ED-969F-00FC-A093AACB4A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3" y="796"/>
              <a:ext cx="544" cy="0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9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9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2" grpId="0"/>
      <p:bldP spid="931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A634682B-7DCC-ADFE-4BE3-9F880A113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 altLang="en-US" sz="2400"/>
              <a:t>This powerpoint was kindly donated to </a:t>
            </a:r>
            <a:r>
              <a:rPr lang="en-GB" altLang="en-US" sz="2400">
                <a:hlinkClick r:id="rId3"/>
              </a:rPr>
              <a:t>www.worldofteaching.com</a:t>
            </a:r>
            <a:endParaRPr lang="en-GB" altLang="en-US" sz="2400"/>
          </a:p>
          <a:p>
            <a:pPr algn="l"/>
            <a:endParaRPr lang="en-GB" altLang="en-US" sz="2400"/>
          </a:p>
          <a:p>
            <a:pPr algn="l"/>
            <a:endParaRPr lang="en-GB" altLang="en-US" sz="2400"/>
          </a:p>
          <a:p>
            <a:pPr algn="l"/>
            <a:endParaRPr lang="en-GB" altLang="en-US" sz="2400"/>
          </a:p>
          <a:p>
            <a:pPr algn="l"/>
            <a:endParaRPr lang="en-GB" altLang="en-US" sz="2400"/>
          </a:p>
          <a:p>
            <a:pPr algn="l"/>
            <a:r>
              <a:rPr lang="en-GB" altLang="en-US" sz="2400">
                <a:hlinkClick r:id="rId3"/>
              </a:rPr>
              <a:t>http://www.worldofteaching.com</a:t>
            </a:r>
            <a:r>
              <a:rPr lang="en-GB" altLang="en-US" sz="2400"/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193</Words>
  <Application>Microsoft Office PowerPoint</Application>
  <PresentationFormat>On-screen Show (4:3)</PresentationFormat>
  <Paragraphs>112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Comic Sans MS</vt:lpstr>
      <vt:lpstr>Default Design</vt:lpstr>
      <vt:lpstr>Electrophilic addition.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 Yorkshire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Electrophilic addition</dc:title>
  <dc:creator>Administrator</dc:creator>
  <cp:lastModifiedBy>Nayan GRIFFITHS</cp:lastModifiedBy>
  <cp:revision>12</cp:revision>
  <dcterms:created xsi:type="dcterms:W3CDTF">2003-12-26T14:36:22Z</dcterms:created>
  <dcterms:modified xsi:type="dcterms:W3CDTF">2023-05-23T21:24:35Z</dcterms:modified>
</cp:coreProperties>
</file>